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Lst>
  <p:notesMasterIdLst>
    <p:notesMasterId r:id="rId16"/>
  </p:notesMasterIdLst>
  <p:sldSz cx="14630400" cy="8229600"/>
  <p:notesSz cx="8229600" cy="14630400"/>
  <p:embeddedFontLst>
    <p:embeddedFont>
      <p:font typeface="Playfair Display"/>
      <p:regular r:id="rId21"/>
    </p:embeddedFont>
    <p:embeddedFont>
      <p:font typeface="Playfair Display"/>
      <p:regular r:id="rId22"/>
    </p:embeddedFont>
    <p:embeddedFont>
      <p:font typeface="Playfair Display"/>
      <p:regular r:id="rId23"/>
    </p:embeddedFont>
    <p:embeddedFont>
      <p:font typeface="Playfair Display"/>
      <p:regular r:id="rId24"/>
    </p:embeddedFont>
    <p:embeddedFont>
      <p:font typeface="Open Sans"/>
      <p:regular r:id="rId25"/>
    </p:embeddedFont>
    <p:embeddedFont>
      <p:font typeface="Open Sans"/>
      <p:regular r:id="rId26"/>
    </p:embeddedFont>
    <p:embeddedFont>
      <p:font typeface="Open Sans"/>
      <p:regular r:id="rId27"/>
    </p:embeddedFont>
    <p:embeddedFont>
      <p:font typeface="Open Sans"/>
      <p:regular r:id="rId28"/>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notesMaster" Target="notesMasters/notesMaster1.xml"/><Relationship Id="rId17" Type="http://schemas.openxmlformats.org/officeDocument/2006/relationships/presProps" Target="presProps.xml"/><Relationship Id="rId18" Type="http://schemas.openxmlformats.org/officeDocument/2006/relationships/viewProps" Target="viewProps.xml"/><Relationship Id="rId19" Type="http://schemas.openxmlformats.org/officeDocument/2006/relationships/theme" Target="theme/theme1.xml"/><Relationship Id="rId20" Type="http://schemas.openxmlformats.org/officeDocument/2006/relationships/tableStyles" Target="tableStyles.xml"/><Relationship Id="rId21" Type="http://schemas.openxmlformats.org/officeDocument/2006/relationships/font" Target="fonts/font1.fntdata"/><Relationship Id="rId22" Type="http://schemas.openxmlformats.org/officeDocument/2006/relationships/font" Target="fonts/font2.fntdata"/><Relationship Id="rId23" Type="http://schemas.openxmlformats.org/officeDocument/2006/relationships/font" Target="fonts/font3.fntdata"/><Relationship Id="rId24" Type="http://schemas.openxmlformats.org/officeDocument/2006/relationships/font" Target="fonts/font4.fntdata"/><Relationship Id="rId25" Type="http://schemas.openxmlformats.org/officeDocument/2006/relationships/font" Target="fonts/font5.fntdata"/><Relationship Id="rId26" Type="http://schemas.openxmlformats.org/officeDocument/2006/relationships/font" Target="fonts/font6.fntdata"/><Relationship Id="rId27" Type="http://schemas.openxmlformats.org/officeDocument/2006/relationships/font" Target="fonts/font7.fntdata"/><Relationship Id="rId28"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0-1.png"/><Relationship Id="rId3"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1-1.png"/><Relationship Id="rId3"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2-1.png"/><Relationship Id="rId3"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3-1.png"/><Relationship Id="rId3"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4-1.png"/><Relationship Id="rId3"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5-1.png"/><Relationship Id="rId3"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9-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E"/>
          </a:solidFill>
          <a:ln/>
        </p:spPr>
      </p:sp>
      <p:sp>
        <p:nvSpPr>
          <p:cNvPr id="3" name="Shape 1"/>
          <p:cNvSpPr/>
          <p:nvPr/>
        </p:nvSpPr>
        <p:spPr>
          <a:xfrm>
            <a:off x="0" y="0"/>
            <a:ext cx="14630400" cy="8229600"/>
          </a:xfrm>
          <a:prstGeom prst="rect">
            <a:avLst/>
          </a:prstGeom>
          <a:solidFill>
            <a:srgbClr val="F3F3F7"/>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E"/>
          </a:solidFill>
          <a:ln/>
        </p:spPr>
      </p:sp>
      <p:sp>
        <p:nvSpPr>
          <p:cNvPr id="3" name="Shape 1"/>
          <p:cNvSpPr/>
          <p:nvPr/>
        </p:nvSpPr>
        <p:spPr>
          <a:xfrm>
            <a:off x="0" y="0"/>
            <a:ext cx="14630400" cy="8229600"/>
          </a:xfrm>
          <a:prstGeom prst="rect">
            <a:avLst/>
          </a:prstGeom>
          <a:solidFill>
            <a:srgbClr val="F3F3F7"/>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E"/>
          </a:solidFill>
          <a:ln/>
        </p:spPr>
      </p:sp>
      <p:sp>
        <p:nvSpPr>
          <p:cNvPr id="3" name="Shape 1"/>
          <p:cNvSpPr/>
          <p:nvPr/>
        </p:nvSpPr>
        <p:spPr>
          <a:xfrm>
            <a:off x="0" y="0"/>
            <a:ext cx="14630400" cy="8229600"/>
          </a:xfrm>
          <a:prstGeom prst="rect">
            <a:avLst/>
          </a:prstGeom>
          <a:solidFill>
            <a:srgbClr val="F3F3F7"/>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E"/>
          </a:solidFill>
          <a:ln/>
        </p:spPr>
      </p:sp>
      <p:sp>
        <p:nvSpPr>
          <p:cNvPr id="3" name="Shape 1"/>
          <p:cNvSpPr/>
          <p:nvPr/>
        </p:nvSpPr>
        <p:spPr>
          <a:xfrm>
            <a:off x="0" y="0"/>
            <a:ext cx="14630400" cy="8229600"/>
          </a:xfrm>
          <a:prstGeom prst="rect">
            <a:avLst/>
          </a:prstGeom>
          <a:solidFill>
            <a:srgbClr val="F3F3F7"/>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E"/>
          </a:solidFill>
          <a:ln/>
        </p:spPr>
      </p:sp>
      <p:sp>
        <p:nvSpPr>
          <p:cNvPr id="3" name="Shape 1"/>
          <p:cNvSpPr/>
          <p:nvPr/>
        </p:nvSpPr>
        <p:spPr>
          <a:xfrm>
            <a:off x="0" y="0"/>
            <a:ext cx="14630400" cy="8229600"/>
          </a:xfrm>
          <a:prstGeom prst="rect">
            <a:avLst/>
          </a:prstGeom>
          <a:solidFill>
            <a:srgbClr val="F2F2F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E"/>
          </a:solidFill>
          <a:ln/>
        </p:spPr>
      </p:sp>
      <p:sp>
        <p:nvSpPr>
          <p:cNvPr id="3" name="Shape 1"/>
          <p:cNvSpPr/>
          <p:nvPr/>
        </p:nvSpPr>
        <p:spPr>
          <a:xfrm>
            <a:off x="0" y="0"/>
            <a:ext cx="14630400" cy="8229600"/>
          </a:xfrm>
          <a:prstGeom prst="rect">
            <a:avLst/>
          </a:prstGeom>
          <a:solidFill>
            <a:srgbClr val="F3F3F7"/>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E"/>
          </a:solidFill>
          <a:ln/>
        </p:spPr>
      </p:sp>
      <p:sp>
        <p:nvSpPr>
          <p:cNvPr id="3" name="Shape 1"/>
          <p:cNvSpPr/>
          <p:nvPr/>
        </p:nvSpPr>
        <p:spPr>
          <a:xfrm>
            <a:off x="0" y="0"/>
            <a:ext cx="14630400" cy="8229600"/>
          </a:xfrm>
          <a:prstGeom prst="rect">
            <a:avLst/>
          </a:prstGeom>
          <a:solidFill>
            <a:srgbClr val="F3F3F7"/>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E"/>
          </a:solidFill>
          <a:ln/>
        </p:spPr>
      </p:sp>
      <p:sp>
        <p:nvSpPr>
          <p:cNvPr id="3" name="Shape 1"/>
          <p:cNvSpPr/>
          <p:nvPr/>
        </p:nvSpPr>
        <p:spPr>
          <a:xfrm>
            <a:off x="0" y="0"/>
            <a:ext cx="14630400" cy="8229600"/>
          </a:xfrm>
          <a:prstGeom prst="rect">
            <a:avLst/>
          </a:prstGeom>
          <a:solidFill>
            <a:srgbClr val="F3F3F7"/>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E"/>
          </a:solidFill>
          <a:ln/>
        </p:spPr>
      </p:sp>
      <p:sp>
        <p:nvSpPr>
          <p:cNvPr id="3" name="Shape 1"/>
          <p:cNvSpPr/>
          <p:nvPr/>
        </p:nvSpPr>
        <p:spPr>
          <a:xfrm>
            <a:off x="0" y="0"/>
            <a:ext cx="14630400" cy="8229600"/>
          </a:xfrm>
          <a:prstGeom prst="rect">
            <a:avLst/>
          </a:prstGeom>
          <a:solidFill>
            <a:srgbClr val="F3F3F7"/>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E"/>
          </a:solidFill>
          <a:ln/>
        </p:spPr>
      </p:sp>
      <p:sp>
        <p:nvSpPr>
          <p:cNvPr id="3" name="Shape 1"/>
          <p:cNvSpPr/>
          <p:nvPr/>
        </p:nvSpPr>
        <p:spPr>
          <a:xfrm>
            <a:off x="0" y="0"/>
            <a:ext cx="14630400" cy="8229600"/>
          </a:xfrm>
          <a:prstGeom prst="rect">
            <a:avLst/>
          </a:prstGeom>
          <a:solidFill>
            <a:srgbClr val="F3F3F7"/>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E"/>
          </a:solidFill>
          <a:ln/>
        </p:spPr>
      </p:sp>
      <p:sp>
        <p:nvSpPr>
          <p:cNvPr id="3" name="Shape 1"/>
          <p:cNvSpPr/>
          <p:nvPr/>
        </p:nvSpPr>
        <p:spPr>
          <a:xfrm>
            <a:off x="0" y="0"/>
            <a:ext cx="14630400" cy="8229600"/>
          </a:xfrm>
          <a:prstGeom prst="rect">
            <a:avLst/>
          </a:prstGeom>
          <a:solidFill>
            <a:srgbClr val="F3F3F7"/>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E"/>
          </a:solidFill>
          <a:ln/>
        </p:spPr>
      </p:sp>
      <p:sp>
        <p:nvSpPr>
          <p:cNvPr id="3" name="Shape 1"/>
          <p:cNvSpPr/>
          <p:nvPr/>
        </p:nvSpPr>
        <p:spPr>
          <a:xfrm>
            <a:off x="0" y="0"/>
            <a:ext cx="14630400" cy="8229600"/>
          </a:xfrm>
          <a:prstGeom prst="rect">
            <a:avLst/>
          </a:prstGeom>
          <a:solidFill>
            <a:srgbClr val="F3F3F7"/>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E"/>
          </a:solidFill>
          <a:ln/>
        </p:spPr>
      </p:sp>
      <p:sp>
        <p:nvSpPr>
          <p:cNvPr id="3" name="Shape 1"/>
          <p:cNvSpPr/>
          <p:nvPr/>
        </p:nvSpPr>
        <p:spPr>
          <a:xfrm>
            <a:off x="0" y="0"/>
            <a:ext cx="14630400" cy="8229600"/>
          </a:xfrm>
          <a:prstGeom prst="rect">
            <a:avLst/>
          </a:prstGeom>
          <a:solidFill>
            <a:srgbClr val="F3F3F7"/>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E"/>
          </a:solidFill>
          <a:ln/>
        </p:spPr>
      </p:sp>
      <p:sp>
        <p:nvSpPr>
          <p:cNvPr id="3" name="Shape 1"/>
          <p:cNvSpPr/>
          <p:nvPr/>
        </p:nvSpPr>
        <p:spPr>
          <a:xfrm>
            <a:off x="0" y="0"/>
            <a:ext cx="14630400" cy="8229600"/>
          </a:xfrm>
          <a:prstGeom prst="rect">
            <a:avLst/>
          </a:prstGeom>
          <a:solidFill>
            <a:srgbClr val="F3F3F7"/>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slideLayout" Target="../slideLayouts/slideLayout2.xml"/><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image-11-1.png"/><Relationship Id="rId2" Type="http://schemas.openxmlformats.org/officeDocument/2006/relationships/slideLayout" Target="../slideLayouts/slideLayout12.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image-12-1.png"/><Relationship Id="rId2" Type="http://schemas.openxmlformats.org/officeDocument/2006/relationships/image" Target="../media/image-12-2.png"/><Relationship Id="rId3" Type="http://schemas.openxmlformats.org/officeDocument/2006/relationships/image" Target="../media/image-12-3.png"/><Relationship Id="rId4" Type="http://schemas.openxmlformats.org/officeDocument/2006/relationships/image" Target="../media/image-12-4.png"/><Relationship Id="rId5" Type="http://schemas.openxmlformats.org/officeDocument/2006/relationships/slideLayout" Target="../slideLayouts/slideLayout13.xml"/><Relationship Id="rId6"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image-13-1.png"/><Relationship Id="rId2" Type="http://schemas.openxmlformats.org/officeDocument/2006/relationships/image" Target="../media/image-13-2.png"/><Relationship Id="rId3" Type="http://schemas.openxmlformats.org/officeDocument/2006/relationships/image" Target="../media/image-13-3.png"/><Relationship Id="rId4" Type="http://schemas.openxmlformats.org/officeDocument/2006/relationships/image" Target="../media/image-13-4.png"/><Relationship Id="rId5" Type="http://schemas.openxmlformats.org/officeDocument/2006/relationships/slideLayout" Target="../slideLayouts/slideLayout14.xml"/><Relationship Id="rId6"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hyperlink" Target="mailto:sohilakhaled811@gmail.com" TargetMode="External"/><Relationship Id="rId2" Type="http://schemas.openxmlformats.org/officeDocument/2006/relationships/hyperlink" Target="https://linkedin.com/in/sohilakabbas" TargetMode="External"/><Relationship Id="rId3" Type="http://schemas.openxmlformats.org/officeDocument/2006/relationships/hyperlink" Target="https://github.com/Sohila-Khaled-Abbas/Customer-Churn-Analysis/tree/main?tab=readme-ov-file" TargetMode="External"/><Relationship Id="rId4" Type="http://schemas.openxmlformats.org/officeDocument/2006/relationships/slideLayout" Target="../slideLayouts/slideLayout15.xml"/><Relationship Id="rId5"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slideLayout" Target="../slideLayouts/slideLayout3.xml"/><Relationship Id="rId6"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4" Type="http://schemas.openxmlformats.org/officeDocument/2006/relationships/slideLayout" Target="../slideLayouts/slideLayout5.xml"/><Relationship Id="rId5"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6.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9.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1117997"/>
            <a:ext cx="7556421" cy="1240155"/>
          </a:xfrm>
          <a:prstGeom prst="rect">
            <a:avLst/>
          </a:prstGeom>
          <a:noFill/>
          <a:ln/>
        </p:spPr>
        <p:txBody>
          <a:bodyPr wrap="square" lIns="0" tIns="0" rIns="0" bIns="0" rtlCol="0" anchor="t"/>
          <a:lstStyle/>
          <a:p>
            <a:pPr algn="ctr" indent="0" marL="0">
              <a:lnSpc>
                <a:spcPts val="4850"/>
              </a:lnSpc>
              <a:buNone/>
            </a:pPr>
            <a:r>
              <a:rPr lang="en-US" sz="3900" b="1" dirty="0">
                <a:solidFill>
                  <a:srgbClr val="101014"/>
                </a:solidFill>
                <a:latin typeface="Playfair Display Bold" pitchFamily="34" charset="0"/>
                <a:ea typeface="Playfair Display Bold" pitchFamily="34" charset="-122"/>
                <a:cs typeface="Playfair Display Bold" pitchFamily="34" charset="-120"/>
              </a:rPr>
              <a:t>Telecom Churn War Room: From Insight to Save Actions</a:t>
            </a:r>
            <a:endParaRPr lang="en-US" sz="3900" dirty="0"/>
          </a:p>
        </p:txBody>
      </p:sp>
      <p:sp>
        <p:nvSpPr>
          <p:cNvPr id="4" name="Text 1"/>
          <p:cNvSpPr/>
          <p:nvPr/>
        </p:nvSpPr>
        <p:spPr>
          <a:xfrm>
            <a:off x="793790" y="2655808"/>
            <a:ext cx="7556421" cy="1270159"/>
          </a:xfrm>
          <a:prstGeom prst="rect">
            <a:avLst/>
          </a:prstGeom>
          <a:noFill/>
          <a:ln/>
        </p:spPr>
        <p:txBody>
          <a:bodyPr wrap="square" lIns="0" tIns="0" rIns="0" bIns="0" rtlCol="0" anchor="t"/>
          <a:lstStyle/>
          <a:p>
            <a:pPr algn="ctr" indent="0" marL="0">
              <a:lnSpc>
                <a:spcPts val="2500"/>
              </a:lnSpc>
              <a:buNone/>
            </a:pPr>
            <a:r>
              <a:rPr lang="en-US" sz="1550" dirty="0">
                <a:solidFill>
                  <a:srgbClr val="39393C"/>
                </a:solidFill>
                <a:latin typeface="Open Sans" pitchFamily="34" charset="0"/>
                <a:ea typeface="Open Sans" pitchFamily="34" charset="-122"/>
                <a:cs typeface="Open Sans" pitchFamily="34" charset="-120"/>
              </a:rPr>
              <a:t>An Executive-Ready Narrative to Reduce Churn and Protect High-Value Revenue. This presentation outlines our comprehensive strategy to tackle customer churn, focusing on data-driven insights and actionable interventions to safeguard our most valuable customer segments.</a:t>
            </a:r>
            <a:endParaRPr lang="en-US" sz="1550" dirty="0"/>
          </a:p>
        </p:txBody>
      </p:sp>
      <p:pic>
        <p:nvPicPr>
          <p:cNvPr id="5" name="Image 1" descr="preencoded.png">    </p:cNvPr>
          <p:cNvPicPr>
            <a:picLocks noChangeAspect="1"/>
          </p:cNvPicPr>
          <p:nvPr/>
        </p:nvPicPr>
        <p:blipFill>
          <a:blip r:embed="rId2"/>
          <a:stretch>
            <a:fillRect/>
          </a:stretch>
        </p:blipFill>
        <p:spPr>
          <a:xfrm>
            <a:off x="793790" y="4149209"/>
            <a:ext cx="7556421" cy="2962275"/>
          </a:xfrm>
          <a:prstGeom prst="rect">
            <a:avLst/>
          </a:prstGeom>
        </p:spPr>
      </p:pic>
      <p:sp>
        <p:nvSpPr>
          <p:cNvPr id="6" name="Text 2"/>
          <p:cNvSpPr/>
          <p:nvPr/>
        </p:nvSpPr>
        <p:spPr>
          <a:xfrm>
            <a:off x="974736" y="4294485"/>
            <a:ext cx="1383252" cy="444617"/>
          </a:xfrm>
          <a:prstGeom prst="rect">
            <a:avLst/>
          </a:prstGeom>
          <a:noFill/>
          <a:ln/>
        </p:spPr>
        <p:txBody>
          <a:bodyPr wrap="square" lIns="0" tIns="0" rIns="0" bIns="0" rtlCol="0" anchor="t"/>
          <a:lstStyle/>
          <a:p>
            <a:pPr algn="r" indent="0" marL="0">
              <a:lnSpc>
                <a:spcPts val="1650"/>
              </a:lnSpc>
              <a:buNone/>
            </a:pPr>
            <a:r>
              <a:rPr lang="en-US" sz="1350" b="1" dirty="0">
                <a:solidFill>
                  <a:srgbClr val="101014"/>
                </a:solidFill>
                <a:latin typeface="Playfair Display Bold" pitchFamily="34" charset="0"/>
                <a:ea typeface="Playfair Display Bold" pitchFamily="34" charset="-122"/>
                <a:cs typeface="Playfair Display Bold" pitchFamily="34" charset="-120"/>
              </a:rPr>
              <a:t>Identify High-Value Segments</a:t>
            </a:r>
            <a:endParaRPr lang="en-US" sz="1350" dirty="0"/>
          </a:p>
        </p:txBody>
      </p:sp>
      <p:sp>
        <p:nvSpPr>
          <p:cNvPr id="7" name="Text 3"/>
          <p:cNvSpPr/>
          <p:nvPr/>
        </p:nvSpPr>
        <p:spPr>
          <a:xfrm>
            <a:off x="6785876" y="4294485"/>
            <a:ext cx="1383252" cy="444617"/>
          </a:xfrm>
          <a:prstGeom prst="rect">
            <a:avLst/>
          </a:prstGeom>
          <a:noFill/>
          <a:ln/>
        </p:spPr>
        <p:txBody>
          <a:bodyPr wrap="square" lIns="0" tIns="0" rIns="0" bIns="0" rtlCol="0" anchor="t"/>
          <a:lstStyle/>
          <a:p>
            <a:pPr algn="l" indent="0" marL="0">
              <a:lnSpc>
                <a:spcPts val="1650"/>
              </a:lnSpc>
              <a:buNone/>
            </a:pPr>
            <a:r>
              <a:rPr lang="en-US" sz="1350" b="1" dirty="0">
                <a:solidFill>
                  <a:srgbClr val="101014"/>
                </a:solidFill>
                <a:latin typeface="Playfair Display Bold" pitchFamily="34" charset="0"/>
                <a:ea typeface="Playfair Display Bold" pitchFamily="34" charset="-122"/>
                <a:cs typeface="Playfair Display Bold" pitchFamily="34" charset="-120"/>
              </a:rPr>
              <a:t>Analyze Churn Drivers</a:t>
            </a:r>
            <a:endParaRPr lang="en-US" sz="1350" dirty="0"/>
          </a:p>
        </p:txBody>
      </p:sp>
      <p:sp>
        <p:nvSpPr>
          <p:cNvPr id="8" name="Text 4"/>
          <p:cNvSpPr/>
          <p:nvPr/>
        </p:nvSpPr>
        <p:spPr>
          <a:xfrm>
            <a:off x="6785876" y="6521521"/>
            <a:ext cx="1383252" cy="444617"/>
          </a:xfrm>
          <a:prstGeom prst="rect">
            <a:avLst/>
          </a:prstGeom>
          <a:noFill/>
          <a:ln/>
        </p:spPr>
        <p:txBody>
          <a:bodyPr wrap="square" lIns="0" tIns="0" rIns="0" bIns="0" rtlCol="0" anchor="t"/>
          <a:lstStyle/>
          <a:p>
            <a:pPr algn="l" indent="0" marL="0">
              <a:lnSpc>
                <a:spcPts val="1650"/>
              </a:lnSpc>
              <a:buNone/>
            </a:pPr>
            <a:r>
              <a:rPr lang="en-US" sz="1350" b="1" dirty="0">
                <a:solidFill>
                  <a:srgbClr val="101014"/>
                </a:solidFill>
                <a:latin typeface="Playfair Display Bold" pitchFamily="34" charset="0"/>
                <a:ea typeface="Playfair Display Bold" pitchFamily="34" charset="-122"/>
                <a:cs typeface="Playfair Display Bold" pitchFamily="34" charset="-120"/>
              </a:rPr>
              <a:t>Design Save Actions</a:t>
            </a:r>
            <a:endParaRPr lang="en-US" sz="1350" dirty="0"/>
          </a:p>
        </p:txBody>
      </p:sp>
      <p:sp>
        <p:nvSpPr>
          <p:cNvPr id="9" name="Text 5"/>
          <p:cNvSpPr/>
          <p:nvPr/>
        </p:nvSpPr>
        <p:spPr>
          <a:xfrm>
            <a:off x="974736" y="6521521"/>
            <a:ext cx="1383252" cy="444617"/>
          </a:xfrm>
          <a:prstGeom prst="rect">
            <a:avLst/>
          </a:prstGeom>
          <a:noFill/>
          <a:ln/>
        </p:spPr>
        <p:txBody>
          <a:bodyPr wrap="square" lIns="0" tIns="0" rIns="0" bIns="0" rtlCol="0" anchor="t"/>
          <a:lstStyle/>
          <a:p>
            <a:pPr algn="r" indent="0" marL="0">
              <a:lnSpc>
                <a:spcPts val="1650"/>
              </a:lnSpc>
              <a:buNone/>
            </a:pPr>
            <a:r>
              <a:rPr lang="en-US" sz="1350" b="1" dirty="0">
                <a:solidFill>
                  <a:srgbClr val="101014"/>
                </a:solidFill>
                <a:latin typeface="Playfair Display Bold" pitchFamily="34" charset="0"/>
                <a:ea typeface="Playfair Display Bold" pitchFamily="34" charset="-122"/>
                <a:cs typeface="Playfair Display Bold" pitchFamily="34" charset="-120"/>
              </a:rPr>
              <a:t>Monitor &amp; Iterate</a:t>
            </a:r>
            <a:endParaRPr lang="en-US" sz="13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93790" y="1122283"/>
            <a:ext cx="9073872" cy="620078"/>
          </a:xfrm>
          <a:prstGeom prst="rect">
            <a:avLst/>
          </a:prstGeom>
          <a:noFill/>
          <a:ln/>
        </p:spPr>
        <p:txBody>
          <a:bodyPr wrap="none" lIns="0" tIns="0" rIns="0" bIns="0" rtlCol="0" anchor="t"/>
          <a:lstStyle/>
          <a:p>
            <a:pPr algn="l" indent="0" marL="0">
              <a:lnSpc>
                <a:spcPts val="4850"/>
              </a:lnSpc>
              <a:buNone/>
            </a:pPr>
            <a:r>
              <a:rPr lang="en-US" sz="3900" b="1" dirty="0">
                <a:solidFill>
                  <a:srgbClr val="101014"/>
                </a:solidFill>
                <a:latin typeface="Playfair Display Bold" pitchFamily="34" charset="0"/>
                <a:ea typeface="Playfair Display Bold" pitchFamily="34" charset="-122"/>
                <a:cs typeface="Playfair Display Bold" pitchFamily="34" charset="-120"/>
              </a:rPr>
              <a:t>Next Steps: Implementation &amp; Tracking</a:t>
            </a:r>
            <a:endParaRPr lang="en-US" sz="3900" dirty="0"/>
          </a:p>
        </p:txBody>
      </p:sp>
      <p:sp>
        <p:nvSpPr>
          <p:cNvPr id="3" name="Text 1"/>
          <p:cNvSpPr/>
          <p:nvPr/>
        </p:nvSpPr>
        <p:spPr>
          <a:xfrm>
            <a:off x="793790" y="2139196"/>
            <a:ext cx="13042821" cy="317540"/>
          </a:xfrm>
          <a:prstGeom prst="rect">
            <a:avLst/>
          </a:prstGeom>
          <a:noFill/>
          <a:ln/>
        </p:spPr>
        <p:txBody>
          <a:bodyPr wrap="none" lIns="0" tIns="0" rIns="0" bIns="0" rtlCol="0" anchor="t"/>
          <a:lstStyle/>
          <a:p>
            <a:pPr algn="l" indent="0" marL="0">
              <a:lnSpc>
                <a:spcPts val="2500"/>
              </a:lnSpc>
              <a:buNone/>
            </a:pPr>
            <a:r>
              <a:rPr lang="en-US" sz="1550" dirty="0">
                <a:solidFill>
                  <a:srgbClr val="39393C"/>
                </a:solidFill>
                <a:latin typeface="Open Sans" pitchFamily="34" charset="0"/>
                <a:ea typeface="Open Sans" pitchFamily="34" charset="-122"/>
                <a:cs typeface="Open Sans" pitchFamily="34" charset="-120"/>
              </a:rPr>
              <a:t>To effectively combat churn, we must establish clear ownership, timelines, and success metrics for each initiative.</a:t>
            </a:r>
            <a:endParaRPr lang="en-US" sz="1550" dirty="0"/>
          </a:p>
        </p:txBody>
      </p:sp>
      <p:sp>
        <p:nvSpPr>
          <p:cNvPr id="4" name="Shape 2"/>
          <p:cNvSpPr/>
          <p:nvPr/>
        </p:nvSpPr>
        <p:spPr>
          <a:xfrm>
            <a:off x="793790" y="2679978"/>
            <a:ext cx="13042821" cy="3886557"/>
          </a:xfrm>
          <a:prstGeom prst="roundRect">
            <a:avLst>
              <a:gd name="adj" fmla="val 766"/>
            </a:avLst>
          </a:prstGeom>
          <a:noFill/>
          <a:ln w="7620">
            <a:solidFill>
              <a:srgbClr val="000000">
                <a:alpha val="8000"/>
              </a:srgbClr>
            </a:solidFill>
            <a:prstDash val="solid"/>
          </a:ln>
        </p:spPr>
      </p:sp>
      <p:sp>
        <p:nvSpPr>
          <p:cNvPr id="5" name="Shape 3"/>
          <p:cNvSpPr/>
          <p:nvPr/>
        </p:nvSpPr>
        <p:spPr>
          <a:xfrm>
            <a:off x="801410" y="2687598"/>
            <a:ext cx="13027581" cy="1205984"/>
          </a:xfrm>
          <a:prstGeom prst="rect">
            <a:avLst/>
          </a:prstGeom>
          <a:solidFill>
            <a:srgbClr val="FFFFFF">
              <a:alpha val="4000"/>
            </a:srgbClr>
          </a:solidFill>
          <a:ln/>
        </p:spPr>
      </p:sp>
      <p:sp>
        <p:nvSpPr>
          <p:cNvPr id="6" name="Text 4"/>
          <p:cNvSpPr/>
          <p:nvPr/>
        </p:nvSpPr>
        <p:spPr>
          <a:xfrm>
            <a:off x="1000006" y="2814280"/>
            <a:ext cx="2204918" cy="635079"/>
          </a:xfrm>
          <a:prstGeom prst="rect">
            <a:avLst/>
          </a:prstGeom>
          <a:noFill/>
          <a:ln/>
        </p:spPr>
        <p:txBody>
          <a:bodyPr wrap="square" lIns="0" tIns="0" rIns="0" bIns="0" rtlCol="0" anchor="t"/>
          <a:lstStyle/>
          <a:p>
            <a:pPr algn="l" indent="0" marL="0">
              <a:lnSpc>
                <a:spcPts val="2500"/>
              </a:lnSpc>
              <a:buNone/>
            </a:pPr>
            <a:r>
              <a:rPr lang="en-US" sz="1550" dirty="0">
                <a:solidFill>
                  <a:srgbClr val="39393C"/>
                </a:solidFill>
                <a:latin typeface="Open Sans" pitchFamily="34" charset="0"/>
                <a:ea typeface="Open Sans" pitchFamily="34" charset="-122"/>
                <a:cs typeface="Open Sans" pitchFamily="34" charset="-120"/>
              </a:rPr>
              <a:t>Develop Offer Campaigns</a:t>
            </a:r>
            <a:endParaRPr lang="en-US" sz="1550" dirty="0"/>
          </a:p>
        </p:txBody>
      </p:sp>
      <p:sp>
        <p:nvSpPr>
          <p:cNvPr id="7" name="Text 5"/>
          <p:cNvSpPr/>
          <p:nvPr/>
        </p:nvSpPr>
        <p:spPr>
          <a:xfrm>
            <a:off x="3609261" y="2814280"/>
            <a:ext cx="2201108" cy="317540"/>
          </a:xfrm>
          <a:prstGeom prst="rect">
            <a:avLst/>
          </a:prstGeom>
          <a:noFill/>
          <a:ln/>
        </p:spPr>
        <p:txBody>
          <a:bodyPr wrap="none" lIns="0" tIns="0" rIns="0" bIns="0" rtlCol="0" anchor="t"/>
          <a:lstStyle/>
          <a:p>
            <a:pPr algn="l" indent="0" marL="0">
              <a:lnSpc>
                <a:spcPts val="2500"/>
              </a:lnSpc>
              <a:buNone/>
            </a:pPr>
            <a:r>
              <a:rPr lang="en-US" sz="1550" dirty="0">
                <a:solidFill>
                  <a:srgbClr val="39393C"/>
                </a:solidFill>
                <a:latin typeface="Open Sans" pitchFamily="34" charset="0"/>
                <a:ea typeface="Open Sans" pitchFamily="34" charset="-122"/>
                <a:cs typeface="Open Sans" pitchFamily="34" charset="-120"/>
              </a:rPr>
              <a:t>Marketing Team</a:t>
            </a:r>
            <a:endParaRPr lang="en-US" sz="1550" dirty="0"/>
          </a:p>
        </p:txBody>
      </p:sp>
      <p:sp>
        <p:nvSpPr>
          <p:cNvPr id="8" name="Text 6"/>
          <p:cNvSpPr/>
          <p:nvPr/>
        </p:nvSpPr>
        <p:spPr>
          <a:xfrm>
            <a:off x="6214705" y="2814280"/>
            <a:ext cx="3503890" cy="317540"/>
          </a:xfrm>
          <a:prstGeom prst="rect">
            <a:avLst/>
          </a:prstGeom>
          <a:noFill/>
          <a:ln/>
        </p:spPr>
        <p:txBody>
          <a:bodyPr wrap="none" lIns="0" tIns="0" rIns="0" bIns="0" rtlCol="0" anchor="t"/>
          <a:lstStyle/>
          <a:p>
            <a:pPr algn="l" indent="0" marL="0">
              <a:lnSpc>
                <a:spcPts val="2500"/>
              </a:lnSpc>
              <a:buNone/>
            </a:pPr>
            <a:r>
              <a:rPr lang="en-US" sz="1550" dirty="0">
                <a:solidFill>
                  <a:srgbClr val="39393C"/>
                </a:solidFill>
                <a:latin typeface="Open Sans" pitchFamily="34" charset="0"/>
                <a:ea typeface="Open Sans" pitchFamily="34" charset="-122"/>
                <a:cs typeface="Open Sans" pitchFamily="34" charset="-120"/>
              </a:rPr>
              <a:t>Q1 FY25 (Launch by End of Jan)</a:t>
            </a:r>
            <a:endParaRPr lang="en-US" sz="1550" dirty="0"/>
          </a:p>
        </p:txBody>
      </p:sp>
      <p:sp>
        <p:nvSpPr>
          <p:cNvPr id="9" name="Text 7"/>
          <p:cNvSpPr/>
          <p:nvPr/>
        </p:nvSpPr>
        <p:spPr>
          <a:xfrm>
            <a:off x="10122932" y="2814280"/>
            <a:ext cx="3507700" cy="952619"/>
          </a:xfrm>
          <a:prstGeom prst="rect">
            <a:avLst/>
          </a:prstGeom>
          <a:noFill/>
          <a:ln/>
        </p:spPr>
        <p:txBody>
          <a:bodyPr wrap="square" lIns="0" tIns="0" rIns="0" bIns="0" rtlCol="0" anchor="t"/>
          <a:lstStyle/>
          <a:p>
            <a:pPr algn="l" indent="0" marL="0">
              <a:lnSpc>
                <a:spcPts val="2500"/>
              </a:lnSpc>
              <a:buNone/>
            </a:pPr>
            <a:r>
              <a:rPr lang="en-US" sz="1550" dirty="0">
                <a:solidFill>
                  <a:srgbClr val="39393C"/>
                </a:solidFill>
                <a:latin typeface="Open Sans" pitchFamily="34" charset="0"/>
                <a:ea typeface="Open Sans" pitchFamily="34" charset="-122"/>
                <a:cs typeface="Open Sans" pitchFamily="34" charset="-120"/>
              </a:rPr>
              <a:t>Offer uptake rate, M2M migration %. % of fiber-only customers converting to bundles</a:t>
            </a:r>
            <a:endParaRPr lang="en-US" sz="1550" dirty="0"/>
          </a:p>
        </p:txBody>
      </p:sp>
      <p:sp>
        <p:nvSpPr>
          <p:cNvPr id="10" name="Shape 8"/>
          <p:cNvSpPr/>
          <p:nvPr/>
        </p:nvSpPr>
        <p:spPr>
          <a:xfrm>
            <a:off x="801410" y="3893582"/>
            <a:ext cx="13027581" cy="888444"/>
          </a:xfrm>
          <a:prstGeom prst="rect">
            <a:avLst/>
          </a:prstGeom>
          <a:solidFill>
            <a:srgbClr val="000000">
              <a:alpha val="4000"/>
            </a:srgbClr>
          </a:solidFill>
          <a:ln/>
        </p:spPr>
      </p:sp>
      <p:sp>
        <p:nvSpPr>
          <p:cNvPr id="11" name="Text 9"/>
          <p:cNvSpPr/>
          <p:nvPr/>
        </p:nvSpPr>
        <p:spPr>
          <a:xfrm>
            <a:off x="1000006" y="4020264"/>
            <a:ext cx="2204918" cy="317540"/>
          </a:xfrm>
          <a:prstGeom prst="rect">
            <a:avLst/>
          </a:prstGeom>
          <a:noFill/>
          <a:ln/>
        </p:spPr>
        <p:txBody>
          <a:bodyPr wrap="none" lIns="0" tIns="0" rIns="0" bIns="0" rtlCol="0" anchor="t"/>
          <a:lstStyle/>
          <a:p>
            <a:pPr algn="l" indent="0" marL="0">
              <a:lnSpc>
                <a:spcPts val="2500"/>
              </a:lnSpc>
              <a:buNone/>
            </a:pPr>
            <a:r>
              <a:rPr lang="en-US" sz="1550" dirty="0">
                <a:solidFill>
                  <a:srgbClr val="39393C"/>
                </a:solidFill>
                <a:latin typeface="Open Sans" pitchFamily="34" charset="0"/>
                <a:ea typeface="Open Sans" pitchFamily="34" charset="-122"/>
                <a:cs typeface="Open Sans" pitchFamily="34" charset="-120"/>
              </a:rPr>
              <a:t>Train Retention Agents</a:t>
            </a:r>
            <a:endParaRPr lang="en-US" sz="1550" dirty="0"/>
          </a:p>
        </p:txBody>
      </p:sp>
      <p:sp>
        <p:nvSpPr>
          <p:cNvPr id="12" name="Text 10"/>
          <p:cNvSpPr/>
          <p:nvPr/>
        </p:nvSpPr>
        <p:spPr>
          <a:xfrm>
            <a:off x="3609261" y="4020264"/>
            <a:ext cx="2201108" cy="635079"/>
          </a:xfrm>
          <a:prstGeom prst="rect">
            <a:avLst/>
          </a:prstGeom>
          <a:noFill/>
          <a:ln/>
        </p:spPr>
        <p:txBody>
          <a:bodyPr wrap="square" lIns="0" tIns="0" rIns="0" bIns="0" rtlCol="0" anchor="t"/>
          <a:lstStyle/>
          <a:p>
            <a:pPr algn="l" indent="0" marL="0">
              <a:lnSpc>
                <a:spcPts val="2500"/>
              </a:lnSpc>
              <a:buNone/>
            </a:pPr>
            <a:r>
              <a:rPr lang="en-US" sz="1550" dirty="0">
                <a:solidFill>
                  <a:srgbClr val="39393C"/>
                </a:solidFill>
                <a:latin typeface="Open Sans" pitchFamily="34" charset="0"/>
                <a:ea typeface="Open Sans" pitchFamily="34" charset="-122"/>
                <a:cs typeface="Open Sans" pitchFamily="34" charset="-120"/>
              </a:rPr>
              <a:t>Customer Service &amp; Training</a:t>
            </a:r>
            <a:endParaRPr lang="en-US" sz="1550" dirty="0"/>
          </a:p>
        </p:txBody>
      </p:sp>
      <p:sp>
        <p:nvSpPr>
          <p:cNvPr id="13" name="Text 11"/>
          <p:cNvSpPr/>
          <p:nvPr/>
        </p:nvSpPr>
        <p:spPr>
          <a:xfrm>
            <a:off x="6214705" y="4020264"/>
            <a:ext cx="3503890" cy="317540"/>
          </a:xfrm>
          <a:prstGeom prst="rect">
            <a:avLst/>
          </a:prstGeom>
          <a:noFill/>
          <a:ln/>
        </p:spPr>
        <p:txBody>
          <a:bodyPr wrap="none" lIns="0" tIns="0" rIns="0" bIns="0" rtlCol="0" anchor="t"/>
          <a:lstStyle/>
          <a:p>
            <a:pPr algn="l" indent="0" marL="0">
              <a:lnSpc>
                <a:spcPts val="2500"/>
              </a:lnSpc>
              <a:buNone/>
            </a:pPr>
            <a:r>
              <a:rPr lang="en-US" sz="1550" dirty="0">
                <a:solidFill>
                  <a:srgbClr val="39393C"/>
                </a:solidFill>
                <a:latin typeface="Open Sans" pitchFamily="34" charset="0"/>
                <a:ea typeface="Open Sans" pitchFamily="34" charset="-122"/>
                <a:cs typeface="Open Sans" pitchFamily="34" charset="-120"/>
              </a:rPr>
              <a:t>Mid-Jan FY25</a:t>
            </a:r>
            <a:endParaRPr lang="en-US" sz="1550" dirty="0"/>
          </a:p>
        </p:txBody>
      </p:sp>
      <p:sp>
        <p:nvSpPr>
          <p:cNvPr id="14" name="Text 12"/>
          <p:cNvSpPr/>
          <p:nvPr/>
        </p:nvSpPr>
        <p:spPr>
          <a:xfrm>
            <a:off x="10122932" y="4020264"/>
            <a:ext cx="3507700" cy="635079"/>
          </a:xfrm>
          <a:prstGeom prst="rect">
            <a:avLst/>
          </a:prstGeom>
          <a:noFill/>
          <a:ln/>
        </p:spPr>
        <p:txBody>
          <a:bodyPr wrap="square" lIns="0" tIns="0" rIns="0" bIns="0" rtlCol="0" anchor="t"/>
          <a:lstStyle/>
          <a:p>
            <a:pPr algn="l" indent="0" marL="0">
              <a:lnSpc>
                <a:spcPts val="2500"/>
              </a:lnSpc>
              <a:buNone/>
            </a:pPr>
            <a:r>
              <a:rPr lang="en-US" sz="1550" dirty="0">
                <a:solidFill>
                  <a:srgbClr val="39393C"/>
                </a:solidFill>
                <a:latin typeface="Open Sans" pitchFamily="34" charset="0"/>
                <a:ea typeface="Open Sans" pitchFamily="34" charset="-122"/>
                <a:cs typeface="Open Sans" pitchFamily="34" charset="-120"/>
              </a:rPr>
              <a:t>Agent offer conversion rate, call handling time for retention cases</a:t>
            </a:r>
            <a:endParaRPr lang="en-US" sz="1550" dirty="0"/>
          </a:p>
        </p:txBody>
      </p:sp>
      <p:sp>
        <p:nvSpPr>
          <p:cNvPr id="15" name="Shape 13"/>
          <p:cNvSpPr/>
          <p:nvPr/>
        </p:nvSpPr>
        <p:spPr>
          <a:xfrm>
            <a:off x="801410" y="4782026"/>
            <a:ext cx="13027581" cy="888444"/>
          </a:xfrm>
          <a:prstGeom prst="rect">
            <a:avLst/>
          </a:prstGeom>
          <a:solidFill>
            <a:srgbClr val="FFFFFF">
              <a:alpha val="4000"/>
            </a:srgbClr>
          </a:solidFill>
          <a:ln/>
        </p:spPr>
      </p:sp>
      <p:sp>
        <p:nvSpPr>
          <p:cNvPr id="16" name="Text 14"/>
          <p:cNvSpPr/>
          <p:nvPr/>
        </p:nvSpPr>
        <p:spPr>
          <a:xfrm>
            <a:off x="1000006" y="4908709"/>
            <a:ext cx="2204918" cy="635079"/>
          </a:xfrm>
          <a:prstGeom prst="rect">
            <a:avLst/>
          </a:prstGeom>
          <a:noFill/>
          <a:ln/>
        </p:spPr>
        <p:txBody>
          <a:bodyPr wrap="square" lIns="0" tIns="0" rIns="0" bIns="0" rtlCol="0" anchor="t"/>
          <a:lstStyle/>
          <a:p>
            <a:pPr algn="l" indent="0" marL="0">
              <a:lnSpc>
                <a:spcPts val="2500"/>
              </a:lnSpc>
              <a:buNone/>
            </a:pPr>
            <a:r>
              <a:rPr lang="en-US" sz="1550" dirty="0">
                <a:solidFill>
                  <a:srgbClr val="39393C"/>
                </a:solidFill>
                <a:latin typeface="Open Sans" pitchFamily="34" charset="0"/>
                <a:ea typeface="Open Sans" pitchFamily="34" charset="-122"/>
                <a:cs typeface="Open Sans" pitchFamily="34" charset="-120"/>
              </a:rPr>
              <a:t>Implement Payment Nudge</a:t>
            </a:r>
            <a:endParaRPr lang="en-US" sz="1550" dirty="0"/>
          </a:p>
        </p:txBody>
      </p:sp>
      <p:sp>
        <p:nvSpPr>
          <p:cNvPr id="17" name="Text 15"/>
          <p:cNvSpPr/>
          <p:nvPr/>
        </p:nvSpPr>
        <p:spPr>
          <a:xfrm>
            <a:off x="3609261" y="4908709"/>
            <a:ext cx="2201108" cy="317540"/>
          </a:xfrm>
          <a:prstGeom prst="rect">
            <a:avLst/>
          </a:prstGeom>
          <a:noFill/>
          <a:ln/>
        </p:spPr>
        <p:txBody>
          <a:bodyPr wrap="none" lIns="0" tIns="0" rIns="0" bIns="0" rtlCol="0" anchor="t"/>
          <a:lstStyle/>
          <a:p>
            <a:pPr algn="l" indent="0" marL="0">
              <a:lnSpc>
                <a:spcPts val="2500"/>
              </a:lnSpc>
              <a:buNone/>
            </a:pPr>
            <a:r>
              <a:rPr lang="en-US" sz="1550" dirty="0">
                <a:solidFill>
                  <a:srgbClr val="39393C"/>
                </a:solidFill>
                <a:latin typeface="Open Sans" pitchFamily="34" charset="0"/>
                <a:ea typeface="Open Sans" pitchFamily="34" charset="-122"/>
                <a:cs typeface="Open Sans" pitchFamily="34" charset="-120"/>
              </a:rPr>
              <a:t>Billing &amp; Product Teams</a:t>
            </a:r>
            <a:endParaRPr lang="en-US" sz="1550" dirty="0"/>
          </a:p>
        </p:txBody>
      </p:sp>
      <p:sp>
        <p:nvSpPr>
          <p:cNvPr id="18" name="Text 16"/>
          <p:cNvSpPr/>
          <p:nvPr/>
        </p:nvSpPr>
        <p:spPr>
          <a:xfrm>
            <a:off x="6214705" y="4908709"/>
            <a:ext cx="3503890" cy="317540"/>
          </a:xfrm>
          <a:prstGeom prst="rect">
            <a:avLst/>
          </a:prstGeom>
          <a:noFill/>
          <a:ln/>
        </p:spPr>
        <p:txBody>
          <a:bodyPr wrap="none" lIns="0" tIns="0" rIns="0" bIns="0" rtlCol="0" anchor="t"/>
          <a:lstStyle/>
          <a:p>
            <a:pPr algn="l" indent="0" marL="0">
              <a:lnSpc>
                <a:spcPts val="2500"/>
              </a:lnSpc>
              <a:buNone/>
            </a:pPr>
            <a:r>
              <a:rPr lang="en-US" sz="1550" dirty="0">
                <a:solidFill>
                  <a:srgbClr val="39393C"/>
                </a:solidFill>
                <a:latin typeface="Open Sans" pitchFamily="34" charset="0"/>
                <a:ea typeface="Open Sans" pitchFamily="34" charset="-122"/>
                <a:cs typeface="Open Sans" pitchFamily="34" charset="-120"/>
              </a:rPr>
              <a:t>Q1 FY25 (Automate by Feb)</a:t>
            </a:r>
            <a:endParaRPr lang="en-US" sz="1550" dirty="0"/>
          </a:p>
        </p:txBody>
      </p:sp>
      <p:sp>
        <p:nvSpPr>
          <p:cNvPr id="19" name="Text 17"/>
          <p:cNvSpPr/>
          <p:nvPr/>
        </p:nvSpPr>
        <p:spPr>
          <a:xfrm>
            <a:off x="10122932" y="4908709"/>
            <a:ext cx="3507700" cy="635079"/>
          </a:xfrm>
          <a:prstGeom prst="rect">
            <a:avLst/>
          </a:prstGeom>
          <a:noFill/>
          <a:ln/>
        </p:spPr>
        <p:txBody>
          <a:bodyPr wrap="square" lIns="0" tIns="0" rIns="0" bIns="0" rtlCol="0" anchor="t"/>
          <a:lstStyle/>
          <a:p>
            <a:pPr algn="l" indent="0" marL="0">
              <a:lnSpc>
                <a:spcPts val="2500"/>
              </a:lnSpc>
              <a:buNone/>
            </a:pPr>
            <a:r>
              <a:rPr lang="en-US" sz="1550" dirty="0">
                <a:solidFill>
                  <a:srgbClr val="39393C"/>
                </a:solidFill>
                <a:latin typeface="Open Sans" pitchFamily="34" charset="0"/>
                <a:ea typeface="Open Sans" pitchFamily="34" charset="-122"/>
                <a:cs typeface="Open Sans" pitchFamily="34" charset="-120"/>
              </a:rPr>
              <a:t>Auto-pay enrollment rate, reduction in involuntary churn</a:t>
            </a:r>
            <a:endParaRPr lang="en-US" sz="1550" dirty="0"/>
          </a:p>
        </p:txBody>
      </p:sp>
      <p:sp>
        <p:nvSpPr>
          <p:cNvPr id="20" name="Shape 18"/>
          <p:cNvSpPr/>
          <p:nvPr/>
        </p:nvSpPr>
        <p:spPr>
          <a:xfrm>
            <a:off x="801410" y="5670471"/>
            <a:ext cx="13027581" cy="888444"/>
          </a:xfrm>
          <a:prstGeom prst="rect">
            <a:avLst/>
          </a:prstGeom>
          <a:solidFill>
            <a:srgbClr val="000000">
              <a:alpha val="4000"/>
            </a:srgbClr>
          </a:solidFill>
          <a:ln/>
        </p:spPr>
      </p:sp>
      <p:sp>
        <p:nvSpPr>
          <p:cNvPr id="21" name="Text 19"/>
          <p:cNvSpPr/>
          <p:nvPr/>
        </p:nvSpPr>
        <p:spPr>
          <a:xfrm>
            <a:off x="1000006" y="5797153"/>
            <a:ext cx="2204918" cy="635079"/>
          </a:xfrm>
          <a:prstGeom prst="rect">
            <a:avLst/>
          </a:prstGeom>
          <a:noFill/>
          <a:ln/>
        </p:spPr>
        <p:txBody>
          <a:bodyPr wrap="square" lIns="0" tIns="0" rIns="0" bIns="0" rtlCol="0" anchor="t"/>
          <a:lstStyle/>
          <a:p>
            <a:pPr algn="l" indent="0" marL="0">
              <a:lnSpc>
                <a:spcPts val="2500"/>
              </a:lnSpc>
              <a:buNone/>
            </a:pPr>
            <a:r>
              <a:rPr lang="en-US" sz="1550" dirty="0">
                <a:solidFill>
                  <a:srgbClr val="39393C"/>
                </a:solidFill>
                <a:latin typeface="Open Sans" pitchFamily="34" charset="0"/>
                <a:ea typeface="Open Sans" pitchFamily="34" charset="-122"/>
                <a:cs typeface="Open Sans" pitchFamily="34" charset="-120"/>
              </a:rPr>
              <a:t>Establish Reporting Dashboards</a:t>
            </a:r>
            <a:endParaRPr lang="en-US" sz="1550" dirty="0"/>
          </a:p>
        </p:txBody>
      </p:sp>
      <p:sp>
        <p:nvSpPr>
          <p:cNvPr id="22" name="Text 20"/>
          <p:cNvSpPr/>
          <p:nvPr/>
        </p:nvSpPr>
        <p:spPr>
          <a:xfrm>
            <a:off x="3609261" y="5797153"/>
            <a:ext cx="2201108" cy="317540"/>
          </a:xfrm>
          <a:prstGeom prst="rect">
            <a:avLst/>
          </a:prstGeom>
          <a:noFill/>
          <a:ln/>
        </p:spPr>
        <p:txBody>
          <a:bodyPr wrap="none" lIns="0" tIns="0" rIns="0" bIns="0" rtlCol="0" anchor="t"/>
          <a:lstStyle/>
          <a:p>
            <a:pPr algn="l" indent="0" marL="0">
              <a:lnSpc>
                <a:spcPts val="2500"/>
              </a:lnSpc>
              <a:buNone/>
            </a:pPr>
            <a:r>
              <a:rPr lang="en-US" sz="1550" dirty="0">
                <a:solidFill>
                  <a:srgbClr val="39393C"/>
                </a:solidFill>
                <a:latin typeface="Open Sans" pitchFamily="34" charset="0"/>
                <a:ea typeface="Open Sans" pitchFamily="34" charset="-122"/>
                <a:cs typeface="Open Sans" pitchFamily="34" charset="-120"/>
              </a:rPr>
              <a:t>Analytics &amp; IT</a:t>
            </a:r>
            <a:endParaRPr lang="en-US" sz="1550" dirty="0"/>
          </a:p>
        </p:txBody>
      </p:sp>
      <p:sp>
        <p:nvSpPr>
          <p:cNvPr id="23" name="Text 21"/>
          <p:cNvSpPr/>
          <p:nvPr/>
        </p:nvSpPr>
        <p:spPr>
          <a:xfrm>
            <a:off x="6214705" y="5797153"/>
            <a:ext cx="3503890" cy="317540"/>
          </a:xfrm>
          <a:prstGeom prst="rect">
            <a:avLst/>
          </a:prstGeom>
          <a:noFill/>
          <a:ln/>
        </p:spPr>
        <p:txBody>
          <a:bodyPr wrap="none" lIns="0" tIns="0" rIns="0" bIns="0" rtlCol="0" anchor="t"/>
          <a:lstStyle/>
          <a:p>
            <a:pPr algn="l" indent="0" marL="0">
              <a:lnSpc>
                <a:spcPts val="2500"/>
              </a:lnSpc>
              <a:buNone/>
            </a:pPr>
            <a:r>
              <a:rPr lang="en-US" sz="1550" dirty="0">
                <a:solidFill>
                  <a:srgbClr val="39393C"/>
                </a:solidFill>
                <a:latin typeface="Open Sans" pitchFamily="34" charset="0"/>
                <a:ea typeface="Open Sans" pitchFamily="34" charset="-122"/>
                <a:cs typeface="Open Sans" pitchFamily="34" charset="-120"/>
              </a:rPr>
              <a:t>End of Jan FY25</a:t>
            </a:r>
            <a:endParaRPr lang="en-US" sz="1550" dirty="0"/>
          </a:p>
        </p:txBody>
      </p:sp>
      <p:sp>
        <p:nvSpPr>
          <p:cNvPr id="24" name="Text 22"/>
          <p:cNvSpPr/>
          <p:nvPr/>
        </p:nvSpPr>
        <p:spPr>
          <a:xfrm>
            <a:off x="10122932" y="5797153"/>
            <a:ext cx="3507700" cy="635079"/>
          </a:xfrm>
          <a:prstGeom prst="rect">
            <a:avLst/>
          </a:prstGeom>
          <a:noFill/>
          <a:ln/>
        </p:spPr>
        <p:txBody>
          <a:bodyPr wrap="square" lIns="0" tIns="0" rIns="0" bIns="0" rtlCol="0" anchor="t"/>
          <a:lstStyle/>
          <a:p>
            <a:pPr algn="l" indent="0" marL="0">
              <a:lnSpc>
                <a:spcPts val="2500"/>
              </a:lnSpc>
              <a:buNone/>
            </a:pPr>
            <a:r>
              <a:rPr lang="en-US" sz="1550" dirty="0">
                <a:solidFill>
                  <a:srgbClr val="39393C"/>
                </a:solidFill>
                <a:latin typeface="Open Sans" pitchFamily="34" charset="0"/>
                <a:ea typeface="Open Sans" pitchFamily="34" charset="-122"/>
                <a:cs typeface="Open Sans" pitchFamily="34" charset="-120"/>
              </a:rPr>
              <a:t>Save Rate, High-Value Churn Rate, Time-to-Contact</a:t>
            </a:r>
            <a:endParaRPr lang="en-US" sz="1550" dirty="0"/>
          </a:p>
        </p:txBody>
      </p:sp>
      <p:sp>
        <p:nvSpPr>
          <p:cNvPr id="25" name="Text 23"/>
          <p:cNvSpPr/>
          <p:nvPr/>
        </p:nvSpPr>
        <p:spPr>
          <a:xfrm>
            <a:off x="793790" y="6789777"/>
            <a:ext cx="13042821" cy="317540"/>
          </a:xfrm>
          <a:prstGeom prst="rect">
            <a:avLst/>
          </a:prstGeom>
          <a:noFill/>
          <a:ln/>
        </p:spPr>
        <p:txBody>
          <a:bodyPr wrap="none" lIns="0" tIns="0" rIns="0" bIns="0" rtlCol="0" anchor="t"/>
          <a:lstStyle/>
          <a:p>
            <a:pPr algn="ctr" indent="0" marL="0">
              <a:lnSpc>
                <a:spcPts val="2500"/>
              </a:lnSpc>
              <a:buNone/>
            </a:pPr>
            <a:r>
              <a:rPr lang="en-US" sz="1550" dirty="0">
                <a:solidFill>
                  <a:srgbClr val="39393C"/>
                </a:solidFill>
                <a:latin typeface="Open Sans" pitchFamily="34" charset="0"/>
                <a:ea typeface="Open Sans" pitchFamily="34" charset="-122"/>
                <a:cs typeface="Open Sans" pitchFamily="34" charset="-120"/>
              </a:rPr>
              <a:t>Regular monitoring and agile adjustments will be crucial for the success of our churn reduction initiatives.</a:t>
            </a:r>
            <a:endParaRPr lang="en-US" sz="15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2710815"/>
            <a:ext cx="7556421" cy="1240155"/>
          </a:xfrm>
          <a:prstGeom prst="rect">
            <a:avLst/>
          </a:prstGeom>
          <a:noFill/>
          <a:ln/>
        </p:spPr>
        <p:txBody>
          <a:bodyPr wrap="square" lIns="0" tIns="0" rIns="0" bIns="0" rtlCol="0" anchor="t"/>
          <a:lstStyle/>
          <a:p>
            <a:pPr algn="l" indent="0" marL="0">
              <a:lnSpc>
                <a:spcPts val="4850"/>
              </a:lnSpc>
              <a:buNone/>
            </a:pPr>
            <a:r>
              <a:rPr lang="en-US" sz="3900" b="1" dirty="0">
                <a:solidFill>
                  <a:srgbClr val="101014"/>
                </a:solidFill>
                <a:latin typeface="Playfair Display Bold" pitchFamily="34" charset="0"/>
                <a:ea typeface="Playfair Display Bold" pitchFamily="34" charset="-122"/>
                <a:cs typeface="Playfair Display Bold" pitchFamily="34" charset="-120"/>
              </a:rPr>
              <a:t>A Unified Approach to Churn Reduction</a:t>
            </a:r>
            <a:endParaRPr lang="en-US" sz="3900" dirty="0"/>
          </a:p>
        </p:txBody>
      </p:sp>
      <p:sp>
        <p:nvSpPr>
          <p:cNvPr id="4" name="Text 1"/>
          <p:cNvSpPr/>
          <p:nvPr/>
        </p:nvSpPr>
        <p:spPr>
          <a:xfrm>
            <a:off x="6280190" y="4248626"/>
            <a:ext cx="7556421" cy="1270159"/>
          </a:xfrm>
          <a:prstGeom prst="rect">
            <a:avLst/>
          </a:prstGeom>
          <a:noFill/>
          <a:ln/>
        </p:spPr>
        <p:txBody>
          <a:bodyPr wrap="square" lIns="0" tIns="0" rIns="0" bIns="0" rtlCol="0" anchor="t"/>
          <a:lstStyle/>
          <a:p>
            <a:pPr algn="ctr" indent="0" marL="0">
              <a:lnSpc>
                <a:spcPts val="2500"/>
              </a:lnSpc>
              <a:buNone/>
            </a:pPr>
            <a:r>
              <a:rPr lang="en-US" sz="1550" dirty="0">
                <a:solidFill>
                  <a:srgbClr val="39393C"/>
                </a:solidFill>
                <a:latin typeface="Open Sans" pitchFamily="34" charset="0"/>
                <a:ea typeface="Open Sans" pitchFamily="34" charset="-122"/>
                <a:cs typeface="Open Sans" pitchFamily="34" charset="-120"/>
              </a:rPr>
              <a:t>By moving from insight to concrete save actions, we are committed to protecting our high-value revenue and fostering long-term customer relationships. This war room initiative marks a decisive step in our strategic effort to secure our market position.</a:t>
            </a:r>
            <a:endParaRPr lang="en-US" sz="155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Text 0"/>
          <p:cNvSpPr/>
          <p:nvPr/>
        </p:nvSpPr>
        <p:spPr>
          <a:xfrm>
            <a:off x="434816" y="298966"/>
            <a:ext cx="6633329" cy="339685"/>
          </a:xfrm>
          <a:prstGeom prst="rect">
            <a:avLst/>
          </a:prstGeom>
          <a:noFill/>
          <a:ln/>
        </p:spPr>
        <p:txBody>
          <a:bodyPr wrap="none" lIns="0" tIns="0" rIns="0" bIns="0" rtlCol="0" anchor="t"/>
          <a:lstStyle/>
          <a:p>
            <a:pPr algn="l" indent="0" marL="0">
              <a:lnSpc>
                <a:spcPts val="2650"/>
              </a:lnSpc>
              <a:buNone/>
            </a:pPr>
            <a:r>
              <a:rPr lang="en-US" sz="2100" b="1" dirty="0">
                <a:solidFill>
                  <a:srgbClr val="101014"/>
                </a:solidFill>
                <a:latin typeface="Playfair Display Bold" pitchFamily="34" charset="0"/>
                <a:ea typeface="Playfair Display Bold" pitchFamily="34" charset="-122"/>
                <a:cs typeface="Playfair Display Bold" pitchFamily="34" charset="-120"/>
              </a:rPr>
              <a:t>Dashboard Design Principles: Clarity &amp; Actionability</a:t>
            </a:r>
            <a:endParaRPr lang="en-US" sz="2100" dirty="0"/>
          </a:p>
        </p:txBody>
      </p:sp>
      <p:sp>
        <p:nvSpPr>
          <p:cNvPr id="3" name="Text 1"/>
          <p:cNvSpPr/>
          <p:nvPr/>
        </p:nvSpPr>
        <p:spPr>
          <a:xfrm>
            <a:off x="434816" y="856059"/>
            <a:ext cx="13760768" cy="173831"/>
          </a:xfrm>
          <a:prstGeom prst="rect">
            <a:avLst/>
          </a:prstGeom>
          <a:noFill/>
          <a:ln/>
        </p:spPr>
        <p:txBody>
          <a:bodyPr wrap="none" lIns="0" tIns="0" rIns="0" bIns="0" rtlCol="0" anchor="t"/>
          <a:lstStyle/>
          <a:p>
            <a:pPr algn="l" indent="0" marL="0">
              <a:lnSpc>
                <a:spcPts val="1350"/>
              </a:lnSpc>
              <a:buNone/>
            </a:pPr>
            <a:r>
              <a:rPr lang="en-US" sz="850" dirty="0">
                <a:solidFill>
                  <a:srgbClr val="39393C"/>
                </a:solidFill>
                <a:latin typeface="Open Sans" pitchFamily="34" charset="0"/>
                <a:ea typeface="Open Sans" pitchFamily="34" charset="-122"/>
                <a:cs typeface="Open Sans" pitchFamily="34" charset="-120"/>
              </a:rPr>
              <a:t>Our churn reduction dashboard is meticulously designed to provide immediate insights and guide swift action, adhering to principles that prioritize user experience and data clarity.</a:t>
            </a:r>
            <a:endParaRPr lang="en-US" sz="850" dirty="0"/>
          </a:p>
        </p:txBody>
      </p:sp>
      <p:sp>
        <p:nvSpPr>
          <p:cNvPr id="4" name="Shape 2"/>
          <p:cNvSpPr/>
          <p:nvPr/>
        </p:nvSpPr>
        <p:spPr>
          <a:xfrm>
            <a:off x="434816" y="1315164"/>
            <a:ext cx="4514374" cy="978456"/>
          </a:xfrm>
          <a:prstGeom prst="roundRect">
            <a:avLst>
              <a:gd name="adj" fmla="val 7476"/>
            </a:avLst>
          </a:prstGeom>
          <a:solidFill>
            <a:srgbClr val="F3F3F7"/>
          </a:solidFill>
          <a:ln/>
        </p:spPr>
      </p:sp>
      <p:sp>
        <p:nvSpPr>
          <p:cNvPr id="5" name="Shape 3"/>
          <p:cNvSpPr/>
          <p:nvPr/>
        </p:nvSpPr>
        <p:spPr>
          <a:xfrm>
            <a:off x="434816" y="1299924"/>
            <a:ext cx="4514374" cy="60960"/>
          </a:xfrm>
          <a:prstGeom prst="roundRect">
            <a:avLst>
              <a:gd name="adj" fmla="val 26755"/>
            </a:avLst>
          </a:prstGeom>
          <a:solidFill>
            <a:srgbClr val="101014"/>
          </a:solidFill>
          <a:ln/>
        </p:spPr>
      </p:sp>
      <p:sp>
        <p:nvSpPr>
          <p:cNvPr id="6" name="Shape 4"/>
          <p:cNvSpPr/>
          <p:nvPr/>
        </p:nvSpPr>
        <p:spPr>
          <a:xfrm>
            <a:off x="2528947" y="1152168"/>
            <a:ext cx="326112" cy="326112"/>
          </a:xfrm>
          <a:prstGeom prst="roundRect">
            <a:avLst>
              <a:gd name="adj" fmla="val 280394"/>
            </a:avLst>
          </a:prstGeom>
          <a:solidFill>
            <a:srgbClr val="101014"/>
          </a:solidFill>
          <a:ln/>
        </p:spPr>
      </p:sp>
      <p:pic>
        <p:nvPicPr>
          <p:cNvPr id="7" name="Image 0" descr="preencoded.png">    </p:cNvPr>
          <p:cNvPicPr>
            <a:picLocks noChangeAspect="1"/>
          </p:cNvPicPr>
          <p:nvPr/>
        </p:nvPicPr>
        <p:blipFill>
          <a:blip r:embed="rId1"/>
          <a:stretch>
            <a:fillRect/>
          </a:stretch>
        </p:blipFill>
        <p:spPr>
          <a:xfrm>
            <a:off x="2626816" y="1233726"/>
            <a:ext cx="130373" cy="162997"/>
          </a:xfrm>
          <a:prstGeom prst="rect">
            <a:avLst/>
          </a:prstGeom>
        </p:spPr>
      </p:pic>
      <p:sp>
        <p:nvSpPr>
          <p:cNvPr id="8" name="Text 5"/>
          <p:cNvSpPr/>
          <p:nvPr/>
        </p:nvSpPr>
        <p:spPr>
          <a:xfrm>
            <a:off x="558760" y="1586984"/>
            <a:ext cx="1400175" cy="169902"/>
          </a:xfrm>
          <a:prstGeom prst="rect">
            <a:avLst/>
          </a:prstGeom>
          <a:noFill/>
          <a:ln/>
        </p:spPr>
        <p:txBody>
          <a:bodyPr wrap="none" lIns="0" tIns="0" rIns="0" bIns="0" rtlCol="0" anchor="t"/>
          <a:lstStyle/>
          <a:p>
            <a:pPr algn="l" indent="0" marL="0">
              <a:lnSpc>
                <a:spcPts val="1300"/>
              </a:lnSpc>
              <a:buNone/>
            </a:pPr>
            <a:r>
              <a:rPr lang="en-US" sz="1050" b="1" dirty="0">
                <a:solidFill>
                  <a:srgbClr val="39393C"/>
                </a:solidFill>
                <a:latin typeface="Playfair Display Bold" pitchFamily="34" charset="0"/>
                <a:ea typeface="Playfair Display Bold" pitchFamily="34" charset="-122"/>
                <a:cs typeface="Playfair Display Bold" pitchFamily="34" charset="-120"/>
              </a:rPr>
              <a:t>Structural Foundation</a:t>
            </a:r>
            <a:endParaRPr lang="en-US" sz="1050" dirty="0"/>
          </a:p>
        </p:txBody>
      </p:sp>
      <p:sp>
        <p:nvSpPr>
          <p:cNvPr id="9" name="Text 6"/>
          <p:cNvSpPr/>
          <p:nvPr/>
        </p:nvSpPr>
        <p:spPr>
          <a:xfrm>
            <a:off x="558760" y="1822013"/>
            <a:ext cx="4266486" cy="347663"/>
          </a:xfrm>
          <a:prstGeom prst="rect">
            <a:avLst/>
          </a:prstGeom>
          <a:noFill/>
          <a:ln/>
        </p:spPr>
        <p:txBody>
          <a:bodyPr wrap="square" lIns="0" tIns="0" rIns="0" bIns="0" rtlCol="0" anchor="t"/>
          <a:lstStyle/>
          <a:p>
            <a:pPr algn="l" indent="0" marL="0">
              <a:lnSpc>
                <a:spcPts val="1350"/>
              </a:lnSpc>
              <a:buNone/>
            </a:pPr>
            <a:r>
              <a:rPr lang="en-US" sz="850" dirty="0">
                <a:solidFill>
                  <a:srgbClr val="39393C"/>
                </a:solidFill>
                <a:latin typeface="Open Sans" pitchFamily="34" charset="0"/>
                <a:ea typeface="Open Sans" pitchFamily="34" charset="-122"/>
                <a:cs typeface="Open Sans" pitchFamily="34" charset="-120"/>
              </a:rPr>
              <a:t>Built on a </a:t>
            </a:r>
            <a:pPr algn="l" indent="0" marL="0">
              <a:lnSpc>
                <a:spcPts val="1350"/>
              </a:lnSpc>
              <a:buNone/>
            </a:pPr>
            <a:r>
              <a:rPr lang="en-US" sz="850" b="1" dirty="0">
                <a:solidFill>
                  <a:srgbClr val="39393C"/>
                </a:solidFill>
                <a:latin typeface="Open Sans" pitchFamily="34" charset="0"/>
                <a:ea typeface="Open Sans" pitchFamily="34" charset="-122"/>
                <a:cs typeface="Open Sans" pitchFamily="34" charset="-120"/>
              </a:rPr>
              <a:t>12-column grid</a:t>
            </a:r>
            <a:pPr algn="l" indent="0" marL="0">
              <a:lnSpc>
                <a:spcPts val="1350"/>
              </a:lnSpc>
              <a:buNone/>
            </a:pPr>
            <a:r>
              <a:rPr lang="en-US" sz="850" dirty="0">
                <a:solidFill>
                  <a:srgbClr val="39393C"/>
                </a:solidFill>
                <a:latin typeface="Open Sans" pitchFamily="34" charset="0"/>
                <a:ea typeface="Open Sans" pitchFamily="34" charset="-122"/>
                <a:cs typeface="Open Sans" pitchFamily="34" charset="-120"/>
              </a:rPr>
              <a:t> with </a:t>
            </a:r>
            <a:pPr algn="l" indent="0" marL="0">
              <a:lnSpc>
                <a:spcPts val="1350"/>
              </a:lnSpc>
              <a:buNone/>
            </a:pPr>
            <a:r>
              <a:rPr lang="en-US" sz="850" b="1" dirty="0">
                <a:solidFill>
                  <a:srgbClr val="39393C"/>
                </a:solidFill>
                <a:latin typeface="Open Sans" pitchFamily="34" charset="0"/>
                <a:ea typeface="Open Sans" pitchFamily="34" charset="-122"/>
                <a:cs typeface="Open Sans" pitchFamily="34" charset="-120"/>
              </a:rPr>
              <a:t>generous padding</a:t>
            </a:r>
            <a:pPr algn="l" indent="0" marL="0">
              <a:lnSpc>
                <a:spcPts val="1350"/>
              </a:lnSpc>
              <a:buNone/>
            </a:pPr>
            <a:r>
              <a:rPr lang="en-US" sz="850" dirty="0">
                <a:solidFill>
                  <a:srgbClr val="39393C"/>
                </a:solidFill>
                <a:latin typeface="Open Sans" pitchFamily="34" charset="0"/>
                <a:ea typeface="Open Sans" pitchFamily="34" charset="-122"/>
                <a:cs typeface="Open Sans" pitchFamily="34" charset="-120"/>
              </a:rPr>
              <a:t>, ensuring visual balance and scalable content presentation.</a:t>
            </a:r>
            <a:endParaRPr lang="en-US" sz="850" dirty="0"/>
          </a:p>
        </p:txBody>
      </p:sp>
      <p:sp>
        <p:nvSpPr>
          <p:cNvPr id="10" name="Shape 7"/>
          <p:cNvSpPr/>
          <p:nvPr/>
        </p:nvSpPr>
        <p:spPr>
          <a:xfrm>
            <a:off x="5057894" y="1315164"/>
            <a:ext cx="4514493" cy="978456"/>
          </a:xfrm>
          <a:prstGeom prst="roundRect">
            <a:avLst>
              <a:gd name="adj" fmla="val 7476"/>
            </a:avLst>
          </a:prstGeom>
          <a:solidFill>
            <a:srgbClr val="F3F3F7"/>
          </a:solidFill>
          <a:ln/>
        </p:spPr>
      </p:sp>
      <p:sp>
        <p:nvSpPr>
          <p:cNvPr id="11" name="Shape 8"/>
          <p:cNvSpPr/>
          <p:nvPr/>
        </p:nvSpPr>
        <p:spPr>
          <a:xfrm>
            <a:off x="5057894" y="1299924"/>
            <a:ext cx="4514493" cy="60960"/>
          </a:xfrm>
          <a:prstGeom prst="roundRect">
            <a:avLst>
              <a:gd name="adj" fmla="val 26755"/>
            </a:avLst>
          </a:prstGeom>
          <a:solidFill>
            <a:srgbClr val="101014"/>
          </a:solidFill>
          <a:ln/>
        </p:spPr>
      </p:sp>
      <p:sp>
        <p:nvSpPr>
          <p:cNvPr id="12" name="Shape 9"/>
          <p:cNvSpPr/>
          <p:nvPr/>
        </p:nvSpPr>
        <p:spPr>
          <a:xfrm>
            <a:off x="7152025" y="1152168"/>
            <a:ext cx="326112" cy="326112"/>
          </a:xfrm>
          <a:prstGeom prst="roundRect">
            <a:avLst>
              <a:gd name="adj" fmla="val 280394"/>
            </a:avLst>
          </a:prstGeom>
          <a:solidFill>
            <a:srgbClr val="101014"/>
          </a:solidFill>
          <a:ln/>
        </p:spPr>
      </p:sp>
      <p:pic>
        <p:nvPicPr>
          <p:cNvPr id="13" name="Image 1" descr="preencoded.png">    </p:cNvPr>
          <p:cNvPicPr>
            <a:picLocks noChangeAspect="1"/>
          </p:cNvPicPr>
          <p:nvPr/>
        </p:nvPicPr>
        <p:blipFill>
          <a:blip r:embed="rId2"/>
          <a:stretch>
            <a:fillRect/>
          </a:stretch>
        </p:blipFill>
        <p:spPr>
          <a:xfrm>
            <a:off x="7249894" y="1233726"/>
            <a:ext cx="130373" cy="162997"/>
          </a:xfrm>
          <a:prstGeom prst="rect">
            <a:avLst/>
          </a:prstGeom>
        </p:spPr>
      </p:pic>
      <p:sp>
        <p:nvSpPr>
          <p:cNvPr id="14" name="Text 10"/>
          <p:cNvSpPr/>
          <p:nvPr/>
        </p:nvSpPr>
        <p:spPr>
          <a:xfrm>
            <a:off x="5181838" y="1586984"/>
            <a:ext cx="1359098" cy="169902"/>
          </a:xfrm>
          <a:prstGeom prst="rect">
            <a:avLst/>
          </a:prstGeom>
          <a:noFill/>
          <a:ln/>
        </p:spPr>
        <p:txBody>
          <a:bodyPr wrap="none" lIns="0" tIns="0" rIns="0" bIns="0" rtlCol="0" anchor="t"/>
          <a:lstStyle/>
          <a:p>
            <a:pPr algn="l" indent="0" marL="0">
              <a:lnSpc>
                <a:spcPts val="1300"/>
              </a:lnSpc>
              <a:buNone/>
            </a:pPr>
            <a:r>
              <a:rPr lang="en-US" sz="1050" b="1" dirty="0">
                <a:solidFill>
                  <a:srgbClr val="39393C"/>
                </a:solidFill>
                <a:latin typeface="Playfair Display Bold" pitchFamily="34" charset="0"/>
                <a:ea typeface="Playfair Display Bold" pitchFamily="34" charset="-122"/>
                <a:cs typeface="Playfair Display Bold" pitchFamily="34" charset="-120"/>
              </a:rPr>
              <a:t>Visual Simplicity</a:t>
            </a:r>
            <a:endParaRPr lang="en-US" sz="1050" dirty="0"/>
          </a:p>
        </p:txBody>
      </p:sp>
      <p:sp>
        <p:nvSpPr>
          <p:cNvPr id="15" name="Text 11"/>
          <p:cNvSpPr/>
          <p:nvPr/>
        </p:nvSpPr>
        <p:spPr>
          <a:xfrm>
            <a:off x="5181838" y="1822013"/>
            <a:ext cx="4266605" cy="347663"/>
          </a:xfrm>
          <a:prstGeom prst="rect">
            <a:avLst/>
          </a:prstGeom>
          <a:noFill/>
          <a:ln/>
        </p:spPr>
        <p:txBody>
          <a:bodyPr wrap="square" lIns="0" tIns="0" rIns="0" bIns="0" rtlCol="0" anchor="t"/>
          <a:lstStyle/>
          <a:p>
            <a:pPr algn="l" indent="0" marL="0">
              <a:lnSpc>
                <a:spcPts val="1350"/>
              </a:lnSpc>
              <a:buNone/>
            </a:pPr>
            <a:r>
              <a:rPr lang="en-US" sz="850" dirty="0">
                <a:solidFill>
                  <a:srgbClr val="39393C"/>
                </a:solidFill>
                <a:latin typeface="Open Sans" pitchFamily="34" charset="0"/>
                <a:ea typeface="Open Sans" pitchFamily="34" charset="-122"/>
                <a:cs typeface="Open Sans" pitchFamily="34" charset="-120"/>
              </a:rPr>
              <a:t>A strict </a:t>
            </a:r>
            <a:pPr algn="l" indent="0" marL="0">
              <a:lnSpc>
                <a:spcPts val="1350"/>
              </a:lnSpc>
              <a:buNone/>
            </a:pPr>
            <a:r>
              <a:rPr lang="en-US" sz="850" b="1" dirty="0">
                <a:solidFill>
                  <a:srgbClr val="39393C"/>
                </a:solidFill>
                <a:latin typeface="Open Sans" pitchFamily="34" charset="0"/>
                <a:ea typeface="Open Sans" pitchFamily="34" charset="-122"/>
                <a:cs typeface="Open Sans" pitchFamily="34" charset="-120"/>
              </a:rPr>
              <a:t>maximum of two colors</a:t>
            </a:r>
            <a:pPr algn="l" indent="0" marL="0">
              <a:lnSpc>
                <a:spcPts val="1350"/>
              </a:lnSpc>
              <a:buNone/>
            </a:pPr>
            <a:r>
              <a:rPr lang="en-US" sz="850" dirty="0">
                <a:solidFill>
                  <a:srgbClr val="39393C"/>
                </a:solidFill>
                <a:latin typeface="Open Sans" pitchFamily="34" charset="0"/>
                <a:ea typeface="Open Sans" pitchFamily="34" charset="-122"/>
                <a:cs typeface="Open Sans" pitchFamily="34" charset="-120"/>
              </a:rPr>
              <a:t> and </a:t>
            </a:r>
            <a:pPr algn="l" indent="0" marL="0">
              <a:lnSpc>
                <a:spcPts val="1350"/>
              </a:lnSpc>
              <a:buNone/>
            </a:pPr>
            <a:r>
              <a:rPr lang="en-US" sz="850" b="1" dirty="0">
                <a:solidFill>
                  <a:srgbClr val="39393C"/>
                </a:solidFill>
                <a:latin typeface="Open Sans" pitchFamily="34" charset="0"/>
                <a:ea typeface="Open Sans" pitchFamily="34" charset="-122"/>
                <a:cs typeface="Open Sans" pitchFamily="34" charset="-120"/>
              </a:rPr>
              <a:t>prominent, large numbers for KPIs</a:t>
            </a:r>
            <a:pPr algn="l" indent="0" marL="0">
              <a:lnSpc>
                <a:spcPts val="1350"/>
              </a:lnSpc>
              <a:buNone/>
            </a:pPr>
            <a:r>
              <a:rPr lang="en-US" sz="850" dirty="0">
                <a:solidFill>
                  <a:srgbClr val="39393C"/>
                </a:solidFill>
                <a:latin typeface="Open Sans" pitchFamily="34" charset="0"/>
                <a:ea typeface="Open Sans" pitchFamily="34" charset="-122"/>
                <a:cs typeface="Open Sans" pitchFamily="34" charset="-120"/>
              </a:rPr>
              <a:t> keep the focus on critical metrics.</a:t>
            </a:r>
            <a:endParaRPr lang="en-US" sz="850" dirty="0"/>
          </a:p>
        </p:txBody>
      </p:sp>
      <p:sp>
        <p:nvSpPr>
          <p:cNvPr id="16" name="Shape 12"/>
          <p:cNvSpPr/>
          <p:nvPr/>
        </p:nvSpPr>
        <p:spPr>
          <a:xfrm>
            <a:off x="9681091" y="1315164"/>
            <a:ext cx="4514493" cy="978456"/>
          </a:xfrm>
          <a:prstGeom prst="roundRect">
            <a:avLst>
              <a:gd name="adj" fmla="val 7476"/>
            </a:avLst>
          </a:prstGeom>
          <a:solidFill>
            <a:srgbClr val="F3F3F7"/>
          </a:solidFill>
          <a:ln/>
        </p:spPr>
      </p:sp>
      <p:sp>
        <p:nvSpPr>
          <p:cNvPr id="17" name="Shape 13"/>
          <p:cNvSpPr/>
          <p:nvPr/>
        </p:nvSpPr>
        <p:spPr>
          <a:xfrm>
            <a:off x="9681091" y="1299924"/>
            <a:ext cx="4514493" cy="60960"/>
          </a:xfrm>
          <a:prstGeom prst="roundRect">
            <a:avLst>
              <a:gd name="adj" fmla="val 26755"/>
            </a:avLst>
          </a:prstGeom>
          <a:solidFill>
            <a:srgbClr val="101014"/>
          </a:solidFill>
          <a:ln/>
        </p:spPr>
      </p:sp>
      <p:sp>
        <p:nvSpPr>
          <p:cNvPr id="18" name="Shape 14"/>
          <p:cNvSpPr/>
          <p:nvPr/>
        </p:nvSpPr>
        <p:spPr>
          <a:xfrm>
            <a:off x="11775222" y="1152168"/>
            <a:ext cx="326112" cy="326112"/>
          </a:xfrm>
          <a:prstGeom prst="roundRect">
            <a:avLst>
              <a:gd name="adj" fmla="val 280394"/>
            </a:avLst>
          </a:prstGeom>
          <a:solidFill>
            <a:srgbClr val="101014"/>
          </a:solidFill>
          <a:ln/>
        </p:spPr>
      </p:sp>
      <p:pic>
        <p:nvPicPr>
          <p:cNvPr id="19" name="Image 2" descr="preencoded.png">    </p:cNvPr>
          <p:cNvPicPr>
            <a:picLocks noChangeAspect="1"/>
          </p:cNvPicPr>
          <p:nvPr/>
        </p:nvPicPr>
        <p:blipFill>
          <a:blip r:embed="rId3"/>
          <a:stretch>
            <a:fillRect/>
          </a:stretch>
        </p:blipFill>
        <p:spPr>
          <a:xfrm>
            <a:off x="11873091" y="1233726"/>
            <a:ext cx="130373" cy="162997"/>
          </a:xfrm>
          <a:prstGeom prst="rect">
            <a:avLst/>
          </a:prstGeom>
        </p:spPr>
      </p:pic>
      <p:sp>
        <p:nvSpPr>
          <p:cNvPr id="20" name="Text 15"/>
          <p:cNvSpPr/>
          <p:nvPr/>
        </p:nvSpPr>
        <p:spPr>
          <a:xfrm>
            <a:off x="9805035" y="1586984"/>
            <a:ext cx="1359098" cy="169902"/>
          </a:xfrm>
          <a:prstGeom prst="rect">
            <a:avLst/>
          </a:prstGeom>
          <a:noFill/>
          <a:ln/>
        </p:spPr>
        <p:txBody>
          <a:bodyPr wrap="none" lIns="0" tIns="0" rIns="0" bIns="0" rtlCol="0" anchor="t"/>
          <a:lstStyle/>
          <a:p>
            <a:pPr algn="l" indent="0" marL="0">
              <a:lnSpc>
                <a:spcPts val="1300"/>
              </a:lnSpc>
              <a:buNone/>
            </a:pPr>
            <a:r>
              <a:rPr lang="en-US" sz="1050" b="1" dirty="0">
                <a:solidFill>
                  <a:srgbClr val="39393C"/>
                </a:solidFill>
                <a:latin typeface="Playfair Display Bold" pitchFamily="34" charset="0"/>
                <a:ea typeface="Playfair Display Bold" pitchFamily="34" charset="-122"/>
                <a:cs typeface="Playfair Display Bold" pitchFamily="34" charset="-120"/>
              </a:rPr>
              <a:t>Intuitive Interaction</a:t>
            </a:r>
            <a:endParaRPr lang="en-US" sz="1050" dirty="0"/>
          </a:p>
        </p:txBody>
      </p:sp>
      <p:sp>
        <p:nvSpPr>
          <p:cNvPr id="21" name="Text 16"/>
          <p:cNvSpPr/>
          <p:nvPr/>
        </p:nvSpPr>
        <p:spPr>
          <a:xfrm>
            <a:off x="9805035" y="1822013"/>
            <a:ext cx="4266605" cy="347663"/>
          </a:xfrm>
          <a:prstGeom prst="rect">
            <a:avLst/>
          </a:prstGeom>
          <a:noFill/>
          <a:ln/>
        </p:spPr>
        <p:txBody>
          <a:bodyPr wrap="square" lIns="0" tIns="0" rIns="0" bIns="0" rtlCol="0" anchor="t"/>
          <a:lstStyle/>
          <a:p>
            <a:pPr algn="l" indent="0" marL="0">
              <a:lnSpc>
                <a:spcPts val="1350"/>
              </a:lnSpc>
              <a:buNone/>
            </a:pPr>
            <a:r>
              <a:rPr lang="en-US" sz="850" b="1" dirty="0">
                <a:solidFill>
                  <a:srgbClr val="39393C"/>
                </a:solidFill>
                <a:latin typeface="Open Sans" pitchFamily="34" charset="0"/>
                <a:ea typeface="Open Sans" pitchFamily="34" charset="-122"/>
                <a:cs typeface="Open Sans" pitchFamily="34" charset="-120"/>
              </a:rPr>
              <a:t>Vertical slicers</a:t>
            </a:r>
            <a:pPr algn="l" indent="0" marL="0">
              <a:lnSpc>
                <a:spcPts val="1350"/>
              </a:lnSpc>
              <a:buNone/>
            </a:pPr>
            <a:r>
              <a:rPr lang="en-US" sz="850" dirty="0">
                <a:solidFill>
                  <a:srgbClr val="39393C"/>
                </a:solidFill>
                <a:latin typeface="Open Sans" pitchFamily="34" charset="0"/>
                <a:ea typeface="Open Sans" pitchFamily="34" charset="-122"/>
                <a:cs typeface="Open Sans" pitchFamily="34" charset="-120"/>
              </a:rPr>
              <a:t> enable intuitive filtering, complemented by </a:t>
            </a:r>
            <a:pPr algn="l" indent="0" marL="0">
              <a:lnSpc>
                <a:spcPts val="1350"/>
              </a:lnSpc>
              <a:buNone/>
            </a:pPr>
            <a:r>
              <a:rPr lang="en-US" sz="850" b="1" dirty="0">
                <a:solidFill>
                  <a:srgbClr val="39393C"/>
                </a:solidFill>
                <a:latin typeface="Open Sans" pitchFamily="34" charset="0"/>
                <a:ea typeface="Open Sans" pitchFamily="34" charset="-122"/>
                <a:cs typeface="Open Sans" pitchFamily="34" charset="-120"/>
              </a:rPr>
              <a:t>clear page navigation</a:t>
            </a:r>
            <a:pPr algn="l" indent="0" marL="0">
              <a:lnSpc>
                <a:spcPts val="1350"/>
              </a:lnSpc>
              <a:buNone/>
            </a:pPr>
            <a:r>
              <a:rPr lang="en-US" sz="850" dirty="0">
                <a:solidFill>
                  <a:srgbClr val="39393C"/>
                </a:solidFill>
                <a:latin typeface="Open Sans" pitchFamily="34" charset="0"/>
                <a:ea typeface="Open Sans" pitchFamily="34" charset="-122"/>
                <a:cs typeface="Open Sans" pitchFamily="34" charset="-120"/>
              </a:rPr>
              <a:t> for a seamless user journey.</a:t>
            </a:r>
            <a:endParaRPr lang="en-US" sz="850" dirty="0"/>
          </a:p>
        </p:txBody>
      </p:sp>
      <p:pic>
        <p:nvPicPr>
          <p:cNvPr id="22" name="Image 3" descr="preencoded.png">    </p:cNvPr>
          <p:cNvPicPr>
            <a:picLocks noChangeAspect="1"/>
          </p:cNvPicPr>
          <p:nvPr/>
        </p:nvPicPr>
        <p:blipFill>
          <a:blip r:embed="rId4"/>
          <a:stretch>
            <a:fillRect/>
          </a:stretch>
        </p:blipFill>
        <p:spPr>
          <a:xfrm>
            <a:off x="434816" y="2415897"/>
            <a:ext cx="9568339" cy="5218986"/>
          </a:xfrm>
          <a:prstGeom prst="rect">
            <a:avLst/>
          </a:prstGeom>
        </p:spPr>
      </p:pic>
      <p:sp>
        <p:nvSpPr>
          <p:cNvPr id="23" name="Text 17"/>
          <p:cNvSpPr/>
          <p:nvPr/>
        </p:nvSpPr>
        <p:spPr>
          <a:xfrm>
            <a:off x="434816" y="7757160"/>
            <a:ext cx="13760768" cy="173831"/>
          </a:xfrm>
          <a:prstGeom prst="rect">
            <a:avLst/>
          </a:prstGeom>
          <a:noFill/>
          <a:ln/>
        </p:spPr>
        <p:txBody>
          <a:bodyPr wrap="none" lIns="0" tIns="0" rIns="0" bIns="0" rtlCol="0" anchor="t"/>
          <a:lstStyle/>
          <a:p>
            <a:pPr algn="ctr" indent="0" marL="0">
              <a:lnSpc>
                <a:spcPts val="1350"/>
              </a:lnSpc>
              <a:buNone/>
            </a:pPr>
            <a:r>
              <a:rPr lang="en-US" sz="850" dirty="0">
                <a:solidFill>
                  <a:srgbClr val="39393C"/>
                </a:solidFill>
                <a:latin typeface="Open Sans" pitchFamily="34" charset="0"/>
                <a:ea typeface="Open Sans" pitchFamily="34" charset="-122"/>
                <a:cs typeface="Open Sans" pitchFamily="34" charset="-120"/>
              </a:rPr>
              <a:t>This user-centric design ensures rapid comprehension and effective decision-making from the dashboard.</a:t>
            </a:r>
            <a:endParaRPr lang="en-US" sz="85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2F2F2">
              <a:alpha val="85000"/>
            </a:srgbClr>
          </a:solidFill>
          <a:ln/>
        </p:spPr>
      </p:sp>
      <p:sp>
        <p:nvSpPr>
          <p:cNvPr id="4" name="Text 1"/>
          <p:cNvSpPr/>
          <p:nvPr/>
        </p:nvSpPr>
        <p:spPr>
          <a:xfrm>
            <a:off x="793790" y="1352669"/>
            <a:ext cx="8602028" cy="620078"/>
          </a:xfrm>
          <a:prstGeom prst="rect">
            <a:avLst/>
          </a:prstGeom>
          <a:noFill/>
          <a:ln/>
        </p:spPr>
        <p:txBody>
          <a:bodyPr wrap="none" lIns="0" tIns="0" rIns="0" bIns="0" rtlCol="0" anchor="t"/>
          <a:lstStyle/>
          <a:p>
            <a:pPr algn="l" indent="0" marL="0">
              <a:lnSpc>
                <a:spcPts val="4850"/>
              </a:lnSpc>
              <a:buNone/>
            </a:pPr>
            <a:r>
              <a:rPr lang="en-US" sz="3900" b="1" dirty="0">
                <a:solidFill>
                  <a:srgbClr val="101014"/>
                </a:solidFill>
                <a:latin typeface="Playfair Display Bold" pitchFamily="34" charset="0"/>
                <a:ea typeface="Playfair Display Bold" pitchFamily="34" charset="-122"/>
                <a:cs typeface="Playfair Display Bold" pitchFamily="34" charset="-120"/>
              </a:rPr>
              <a:t>Driving Retention: Your Call to Action</a:t>
            </a:r>
            <a:endParaRPr lang="en-US" sz="3900" dirty="0"/>
          </a:p>
        </p:txBody>
      </p:sp>
      <p:sp>
        <p:nvSpPr>
          <p:cNvPr id="5" name="Text 2"/>
          <p:cNvSpPr/>
          <p:nvPr/>
        </p:nvSpPr>
        <p:spPr>
          <a:xfrm>
            <a:off x="793790" y="2270403"/>
            <a:ext cx="13042821" cy="635079"/>
          </a:xfrm>
          <a:prstGeom prst="rect">
            <a:avLst/>
          </a:prstGeom>
          <a:noFill/>
          <a:ln/>
        </p:spPr>
        <p:txBody>
          <a:bodyPr wrap="square" lIns="0" tIns="0" rIns="0" bIns="0" rtlCol="0" anchor="t"/>
          <a:lstStyle/>
          <a:p>
            <a:pPr algn="l" indent="0" marL="0">
              <a:lnSpc>
                <a:spcPts val="2500"/>
              </a:lnSpc>
              <a:buNone/>
            </a:pPr>
            <a:r>
              <a:rPr lang="en-US" sz="1550" dirty="0">
                <a:solidFill>
                  <a:srgbClr val="39393C"/>
                </a:solidFill>
                <a:latin typeface="Open Sans" pitchFamily="34" charset="0"/>
                <a:ea typeface="Open Sans" pitchFamily="34" charset="-122"/>
                <a:cs typeface="Open Sans" pitchFamily="34" charset="-120"/>
              </a:rPr>
              <a:t>Our churn analysis has provided a clear roadmap. Now is the time for decisive action. We urge all stakeholders to explore the </a:t>
            </a:r>
            <a:pPr algn="l" indent="0" marL="0">
              <a:lnSpc>
                <a:spcPts val="2500"/>
              </a:lnSpc>
              <a:buNone/>
            </a:pPr>
            <a:r>
              <a:rPr lang="en-US" sz="1550" b="1" dirty="0">
                <a:solidFill>
                  <a:srgbClr val="39393C"/>
                </a:solidFill>
                <a:latin typeface="Open Sans" pitchFamily="34" charset="0"/>
                <a:ea typeface="Open Sans" pitchFamily="34" charset="-122"/>
                <a:cs typeface="Open Sans" pitchFamily="34" charset="-120"/>
              </a:rPr>
              <a:t>Power BI dashboard</a:t>
            </a:r>
            <a:pPr algn="l" indent="0" marL="0">
              <a:lnSpc>
                <a:spcPts val="2500"/>
              </a:lnSpc>
              <a:buNone/>
            </a:pPr>
            <a:r>
              <a:rPr lang="en-US" sz="1550" dirty="0">
                <a:solidFill>
                  <a:srgbClr val="39393C"/>
                </a:solidFill>
                <a:latin typeface="Open Sans" pitchFamily="34" charset="0"/>
                <a:ea typeface="Open Sans" pitchFamily="34" charset="-122"/>
                <a:cs typeface="Open Sans" pitchFamily="34" charset="-120"/>
              </a:rPr>
              <a:t>, leverage its dynamic insights, and proactively initiate these targeted retention strategies.</a:t>
            </a:r>
            <a:endParaRPr lang="en-US" sz="1550" dirty="0"/>
          </a:p>
        </p:txBody>
      </p:sp>
      <p:pic>
        <p:nvPicPr>
          <p:cNvPr id="6" name="Image 1" descr="preencoded.png">    </p:cNvPr>
          <p:cNvPicPr>
            <a:picLocks noChangeAspect="1"/>
          </p:cNvPicPr>
          <p:nvPr/>
        </p:nvPicPr>
        <p:blipFill>
          <a:blip r:embed="rId2"/>
          <a:stretch>
            <a:fillRect/>
          </a:stretch>
        </p:blipFill>
        <p:spPr>
          <a:xfrm>
            <a:off x="793790" y="3128724"/>
            <a:ext cx="4347567" cy="793790"/>
          </a:xfrm>
          <a:prstGeom prst="rect">
            <a:avLst/>
          </a:prstGeom>
        </p:spPr>
      </p:pic>
      <p:sp>
        <p:nvSpPr>
          <p:cNvPr id="7" name="Text 3"/>
          <p:cNvSpPr/>
          <p:nvPr/>
        </p:nvSpPr>
        <p:spPr>
          <a:xfrm>
            <a:off x="992148" y="4120872"/>
            <a:ext cx="2480905" cy="310158"/>
          </a:xfrm>
          <a:prstGeom prst="rect">
            <a:avLst/>
          </a:prstGeom>
          <a:noFill/>
          <a:ln/>
        </p:spPr>
        <p:txBody>
          <a:bodyPr wrap="none" lIns="0" tIns="0" rIns="0" bIns="0" rtlCol="0" anchor="t"/>
          <a:lstStyle/>
          <a:p>
            <a:pPr algn="l" indent="0" marL="0">
              <a:lnSpc>
                <a:spcPts val="2400"/>
              </a:lnSpc>
              <a:buNone/>
            </a:pPr>
            <a:r>
              <a:rPr lang="en-US" sz="1950" b="1" dirty="0">
                <a:solidFill>
                  <a:srgbClr val="39393C"/>
                </a:solidFill>
                <a:latin typeface="Playfair Display Bold" pitchFamily="34" charset="0"/>
                <a:ea typeface="Playfair Display Bold" pitchFamily="34" charset="-122"/>
                <a:cs typeface="Playfair Display Bold" pitchFamily="34" charset="-120"/>
              </a:rPr>
              <a:t>Deepen Insights</a:t>
            </a:r>
            <a:endParaRPr lang="en-US" sz="1950" dirty="0"/>
          </a:p>
        </p:txBody>
      </p:sp>
      <p:sp>
        <p:nvSpPr>
          <p:cNvPr id="8" name="Text 4"/>
          <p:cNvSpPr/>
          <p:nvPr/>
        </p:nvSpPr>
        <p:spPr>
          <a:xfrm>
            <a:off x="992148" y="4550093"/>
            <a:ext cx="3950851" cy="1270159"/>
          </a:xfrm>
          <a:prstGeom prst="rect">
            <a:avLst/>
          </a:prstGeom>
          <a:noFill/>
          <a:ln/>
        </p:spPr>
        <p:txBody>
          <a:bodyPr wrap="square" lIns="0" tIns="0" rIns="0" bIns="0" rtlCol="0" anchor="t"/>
          <a:lstStyle/>
          <a:p>
            <a:pPr algn="l" indent="0" marL="0">
              <a:lnSpc>
                <a:spcPts val="2500"/>
              </a:lnSpc>
              <a:buNone/>
            </a:pPr>
            <a:r>
              <a:rPr lang="en-US" sz="1550" dirty="0">
                <a:solidFill>
                  <a:srgbClr val="39393C"/>
                </a:solidFill>
                <a:latin typeface="Open Sans" pitchFamily="34" charset="0"/>
                <a:ea typeface="Open Sans" pitchFamily="34" charset="-122"/>
                <a:cs typeface="Open Sans" pitchFamily="34" charset="-120"/>
              </a:rPr>
              <a:t>Continuously refine our understanding of churn drivers through ongoing data analysis and integrating direct customer feedback.</a:t>
            </a:r>
            <a:endParaRPr lang="en-US" sz="1550" dirty="0"/>
          </a:p>
        </p:txBody>
      </p:sp>
      <p:pic>
        <p:nvPicPr>
          <p:cNvPr id="9" name="Image 2" descr="preencoded.png">    </p:cNvPr>
          <p:cNvPicPr>
            <a:picLocks noChangeAspect="1"/>
          </p:cNvPicPr>
          <p:nvPr/>
        </p:nvPicPr>
        <p:blipFill>
          <a:blip r:embed="rId3"/>
          <a:stretch>
            <a:fillRect/>
          </a:stretch>
        </p:blipFill>
        <p:spPr>
          <a:xfrm>
            <a:off x="5141357" y="3128724"/>
            <a:ext cx="4347567" cy="793790"/>
          </a:xfrm>
          <a:prstGeom prst="rect">
            <a:avLst/>
          </a:prstGeom>
        </p:spPr>
      </p:pic>
      <p:sp>
        <p:nvSpPr>
          <p:cNvPr id="10" name="Text 5"/>
          <p:cNvSpPr/>
          <p:nvPr/>
        </p:nvSpPr>
        <p:spPr>
          <a:xfrm>
            <a:off x="5339715" y="4120872"/>
            <a:ext cx="2480905" cy="310158"/>
          </a:xfrm>
          <a:prstGeom prst="rect">
            <a:avLst/>
          </a:prstGeom>
          <a:noFill/>
          <a:ln/>
        </p:spPr>
        <p:txBody>
          <a:bodyPr wrap="none" lIns="0" tIns="0" rIns="0" bIns="0" rtlCol="0" anchor="t"/>
          <a:lstStyle/>
          <a:p>
            <a:pPr algn="l" indent="0" marL="0">
              <a:lnSpc>
                <a:spcPts val="2400"/>
              </a:lnSpc>
              <a:buNone/>
            </a:pPr>
            <a:r>
              <a:rPr lang="en-US" sz="1950" b="1" dirty="0">
                <a:solidFill>
                  <a:srgbClr val="39393C"/>
                </a:solidFill>
                <a:latin typeface="Playfair Display Bold" pitchFamily="34" charset="0"/>
                <a:ea typeface="Playfair Display Bold" pitchFamily="34" charset="-122"/>
                <a:cs typeface="Playfair Display Bold" pitchFamily="34" charset="-120"/>
              </a:rPr>
              <a:t>A/B Test Offers</a:t>
            </a:r>
            <a:endParaRPr lang="en-US" sz="1950" dirty="0"/>
          </a:p>
        </p:txBody>
      </p:sp>
      <p:sp>
        <p:nvSpPr>
          <p:cNvPr id="11" name="Text 6"/>
          <p:cNvSpPr/>
          <p:nvPr/>
        </p:nvSpPr>
        <p:spPr>
          <a:xfrm>
            <a:off x="5339715" y="4550093"/>
            <a:ext cx="3950851" cy="952619"/>
          </a:xfrm>
          <a:prstGeom prst="rect">
            <a:avLst/>
          </a:prstGeom>
          <a:noFill/>
          <a:ln/>
        </p:spPr>
        <p:txBody>
          <a:bodyPr wrap="square" lIns="0" tIns="0" rIns="0" bIns="0" rtlCol="0" anchor="t"/>
          <a:lstStyle/>
          <a:p>
            <a:pPr algn="l" indent="0" marL="0">
              <a:lnSpc>
                <a:spcPts val="2500"/>
              </a:lnSpc>
              <a:buNone/>
            </a:pPr>
            <a:r>
              <a:rPr lang="en-US" sz="1550" dirty="0">
                <a:solidFill>
                  <a:srgbClr val="39393C"/>
                </a:solidFill>
                <a:latin typeface="Open Sans" pitchFamily="34" charset="0"/>
                <a:ea typeface="Open Sans" pitchFamily="34" charset="-122"/>
                <a:cs typeface="Open Sans" pitchFamily="34" charset="-120"/>
              </a:rPr>
              <a:t>Systematically A/B test and optimize retention offers to maximize their effectiveness and return on investment.</a:t>
            </a:r>
            <a:endParaRPr lang="en-US" sz="1550" dirty="0"/>
          </a:p>
        </p:txBody>
      </p:sp>
      <p:pic>
        <p:nvPicPr>
          <p:cNvPr id="12" name="Image 3" descr="preencoded.png">    </p:cNvPr>
          <p:cNvPicPr>
            <a:picLocks noChangeAspect="1"/>
          </p:cNvPicPr>
          <p:nvPr/>
        </p:nvPicPr>
        <p:blipFill>
          <a:blip r:embed="rId4"/>
          <a:stretch>
            <a:fillRect/>
          </a:stretch>
        </p:blipFill>
        <p:spPr>
          <a:xfrm>
            <a:off x="9488924" y="3128724"/>
            <a:ext cx="4347567" cy="793790"/>
          </a:xfrm>
          <a:prstGeom prst="rect">
            <a:avLst/>
          </a:prstGeom>
        </p:spPr>
      </p:pic>
      <p:sp>
        <p:nvSpPr>
          <p:cNvPr id="13" name="Text 7"/>
          <p:cNvSpPr/>
          <p:nvPr/>
        </p:nvSpPr>
        <p:spPr>
          <a:xfrm>
            <a:off x="9687282" y="4120872"/>
            <a:ext cx="2480905" cy="310158"/>
          </a:xfrm>
          <a:prstGeom prst="rect">
            <a:avLst/>
          </a:prstGeom>
          <a:noFill/>
          <a:ln/>
        </p:spPr>
        <p:txBody>
          <a:bodyPr wrap="none" lIns="0" tIns="0" rIns="0" bIns="0" rtlCol="0" anchor="t"/>
          <a:lstStyle/>
          <a:p>
            <a:pPr algn="l" indent="0" marL="0">
              <a:lnSpc>
                <a:spcPts val="2400"/>
              </a:lnSpc>
              <a:buNone/>
            </a:pPr>
            <a:r>
              <a:rPr lang="en-US" sz="1950" b="1" dirty="0">
                <a:solidFill>
                  <a:srgbClr val="39393C"/>
                </a:solidFill>
                <a:latin typeface="Playfair Display Bold" pitchFamily="34" charset="0"/>
                <a:ea typeface="Playfair Display Bold" pitchFamily="34" charset="-122"/>
                <a:cs typeface="Playfair Display Bold" pitchFamily="34" charset="-120"/>
              </a:rPr>
              <a:t>Monitor KPIs</a:t>
            </a:r>
            <a:endParaRPr lang="en-US" sz="1950" dirty="0"/>
          </a:p>
        </p:txBody>
      </p:sp>
      <p:sp>
        <p:nvSpPr>
          <p:cNvPr id="14" name="Text 8"/>
          <p:cNvSpPr/>
          <p:nvPr/>
        </p:nvSpPr>
        <p:spPr>
          <a:xfrm>
            <a:off x="9687282" y="4550093"/>
            <a:ext cx="3950851" cy="952619"/>
          </a:xfrm>
          <a:prstGeom prst="rect">
            <a:avLst/>
          </a:prstGeom>
          <a:noFill/>
          <a:ln/>
        </p:spPr>
        <p:txBody>
          <a:bodyPr wrap="square" lIns="0" tIns="0" rIns="0" bIns="0" rtlCol="0" anchor="t"/>
          <a:lstStyle/>
          <a:p>
            <a:pPr algn="l" indent="0" marL="0">
              <a:lnSpc>
                <a:spcPts val="2500"/>
              </a:lnSpc>
              <a:buNone/>
            </a:pPr>
            <a:r>
              <a:rPr lang="en-US" sz="1550" dirty="0">
                <a:solidFill>
                  <a:srgbClr val="39393C"/>
                </a:solidFill>
                <a:latin typeface="Open Sans" pitchFamily="34" charset="0"/>
                <a:ea typeface="Open Sans" pitchFamily="34" charset="-122"/>
                <a:cs typeface="Open Sans" pitchFamily="34" charset="-120"/>
              </a:rPr>
              <a:t>Maintain vigilance with real-time KPI dashboards, ensuring agile and proactive responses to evolving churn trends.</a:t>
            </a:r>
            <a:endParaRPr lang="en-US" sz="1550" dirty="0"/>
          </a:p>
        </p:txBody>
      </p:sp>
      <p:sp>
        <p:nvSpPr>
          <p:cNvPr id="15" name="Text 9"/>
          <p:cNvSpPr/>
          <p:nvPr/>
        </p:nvSpPr>
        <p:spPr>
          <a:xfrm>
            <a:off x="793790" y="6241852"/>
            <a:ext cx="13042821" cy="635079"/>
          </a:xfrm>
          <a:prstGeom prst="rect">
            <a:avLst/>
          </a:prstGeom>
          <a:noFill/>
          <a:ln/>
        </p:spPr>
        <p:txBody>
          <a:bodyPr wrap="square" lIns="0" tIns="0" rIns="0" bIns="0" rtlCol="0" anchor="t"/>
          <a:lstStyle/>
          <a:p>
            <a:pPr algn="ctr" indent="0" marL="0">
              <a:lnSpc>
                <a:spcPts val="2500"/>
              </a:lnSpc>
              <a:buNone/>
            </a:pPr>
            <a:r>
              <a:rPr lang="en-US" sz="1550" dirty="0">
                <a:solidFill>
                  <a:srgbClr val="39393C"/>
                </a:solidFill>
                <a:latin typeface="Open Sans" pitchFamily="34" charset="0"/>
                <a:ea typeface="Open Sans" pitchFamily="34" charset="-122"/>
                <a:cs typeface="Open Sans" pitchFamily="34" charset="-120"/>
              </a:rPr>
              <a:t>Our collective commitment and sustained collaboration are paramount to securing long-term customer loyalty and protecting our high-value revenue.</a:t>
            </a:r>
            <a:endParaRPr lang="en-US" sz="155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sp>
        <p:nvSpPr>
          <p:cNvPr id="2" name="Text 0"/>
          <p:cNvSpPr/>
          <p:nvPr/>
        </p:nvSpPr>
        <p:spPr>
          <a:xfrm>
            <a:off x="793790" y="2361009"/>
            <a:ext cx="5421868" cy="620078"/>
          </a:xfrm>
          <a:prstGeom prst="rect">
            <a:avLst/>
          </a:prstGeom>
          <a:noFill/>
          <a:ln/>
        </p:spPr>
        <p:txBody>
          <a:bodyPr wrap="none" lIns="0" tIns="0" rIns="0" bIns="0" rtlCol="0" anchor="t"/>
          <a:lstStyle/>
          <a:p>
            <a:pPr algn="l" indent="0" marL="0">
              <a:lnSpc>
                <a:spcPts val="4850"/>
              </a:lnSpc>
              <a:buNone/>
            </a:pPr>
            <a:r>
              <a:rPr lang="en-US" sz="3900" b="1" dirty="0">
                <a:solidFill>
                  <a:srgbClr val="101014"/>
                </a:solidFill>
                <a:latin typeface="Playfair Display Bold" pitchFamily="34" charset="0"/>
                <a:ea typeface="Playfair Display Bold" pitchFamily="34" charset="-122"/>
                <a:cs typeface="Playfair Display Bold" pitchFamily="34" charset="-120"/>
              </a:rPr>
              <a:t>Thank You &amp; Questions</a:t>
            </a:r>
            <a:endParaRPr lang="en-US" sz="3900" dirty="0"/>
          </a:p>
        </p:txBody>
      </p:sp>
      <p:sp>
        <p:nvSpPr>
          <p:cNvPr id="3" name="Text 1"/>
          <p:cNvSpPr/>
          <p:nvPr/>
        </p:nvSpPr>
        <p:spPr>
          <a:xfrm>
            <a:off x="793790" y="3377922"/>
            <a:ext cx="13042821" cy="635079"/>
          </a:xfrm>
          <a:prstGeom prst="rect">
            <a:avLst/>
          </a:prstGeom>
          <a:noFill/>
          <a:ln/>
        </p:spPr>
        <p:txBody>
          <a:bodyPr wrap="square" lIns="0" tIns="0" rIns="0" bIns="0" rtlCol="0" anchor="t"/>
          <a:lstStyle/>
          <a:p>
            <a:pPr algn="l" indent="0" marL="0">
              <a:lnSpc>
                <a:spcPts val="2500"/>
              </a:lnSpc>
              <a:buNone/>
            </a:pPr>
            <a:r>
              <a:rPr lang="en-US" sz="1550" dirty="0">
                <a:solidFill>
                  <a:srgbClr val="39393C"/>
                </a:solidFill>
                <a:latin typeface="Open Sans" pitchFamily="34" charset="0"/>
                <a:ea typeface="Open Sans" pitchFamily="34" charset="-122"/>
                <a:cs typeface="Open Sans" pitchFamily="34" charset="-120"/>
              </a:rPr>
              <a:t>We appreciate your time and attention today. We hope these insights provide a clear path forward for enhancing customer retention and protecting our high-value revenue.</a:t>
            </a:r>
            <a:endParaRPr lang="en-US" sz="1550" dirty="0"/>
          </a:p>
        </p:txBody>
      </p:sp>
      <p:sp>
        <p:nvSpPr>
          <p:cNvPr id="4" name="Text 2"/>
          <p:cNvSpPr/>
          <p:nvPr/>
        </p:nvSpPr>
        <p:spPr>
          <a:xfrm>
            <a:off x="793790" y="4236244"/>
            <a:ext cx="13042821" cy="317540"/>
          </a:xfrm>
          <a:prstGeom prst="rect">
            <a:avLst/>
          </a:prstGeom>
          <a:noFill/>
          <a:ln/>
        </p:spPr>
        <p:txBody>
          <a:bodyPr wrap="none" lIns="0" tIns="0" rIns="0" bIns="0" rtlCol="0" anchor="t"/>
          <a:lstStyle/>
          <a:p>
            <a:pPr algn="l" indent="0" marL="0">
              <a:lnSpc>
                <a:spcPts val="2500"/>
              </a:lnSpc>
              <a:buNone/>
            </a:pPr>
            <a:r>
              <a:rPr lang="en-US" sz="1550" dirty="0">
                <a:solidFill>
                  <a:srgbClr val="39393C"/>
                </a:solidFill>
                <a:latin typeface="Open Sans" pitchFamily="34" charset="0"/>
                <a:ea typeface="Open Sans" pitchFamily="34" charset="-122"/>
                <a:cs typeface="Open Sans" pitchFamily="34" charset="-120"/>
              </a:rPr>
              <a:t>We are now ready to answer any questions you may have.</a:t>
            </a:r>
            <a:endParaRPr lang="en-US" sz="1550" dirty="0"/>
          </a:p>
        </p:txBody>
      </p:sp>
      <p:sp>
        <p:nvSpPr>
          <p:cNvPr id="5" name="Text 3"/>
          <p:cNvSpPr/>
          <p:nvPr/>
        </p:nvSpPr>
        <p:spPr>
          <a:xfrm>
            <a:off x="793790" y="4777026"/>
            <a:ext cx="13042821"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39393C"/>
                </a:solidFill>
                <a:latin typeface="Open Sans" pitchFamily="34" charset="0"/>
                <a:ea typeface="Open Sans" pitchFamily="34" charset="-122"/>
                <a:cs typeface="Open Sans" pitchFamily="34" charset="-120"/>
              </a:rPr>
              <a:t>Email: </a:t>
            </a:r>
            <a:pPr algn="l" indent="0" marL="0">
              <a:lnSpc>
                <a:spcPts val="2500"/>
              </a:lnSpc>
              <a:buNone/>
            </a:pPr>
            <a:r>
              <a:rPr lang="en-US" sz="1550" u="sng" dirty="0">
                <a:solidFill>
                  <a:srgbClr val="101014"/>
                </a:solidFill>
                <a:latin typeface="Open Sans" pitchFamily="34" charset="0"/>
                <a:ea typeface="Open Sans" pitchFamily="34" charset="-122"/>
                <a:cs typeface="Open Sans" pitchFamily="34" charset="-120"/>
                <a:hlinkClick r:id="rId1" invalidUrl="" action="" tgtFrame="" tooltip="" history="1" highlightClick="0" endSnd="0">
                  <a:extLst>
                    <a:ext uri="{A12FA001-AC4F-418D-AE19-62706E023703}">
                      <ahyp:hlinkClr xmlns:ahyp="http://schemas.microsoft.com/office/drawing/2018/hyperlinkcolor" val="tx"/>
                    </a:ext>
                  </a:extLst>
                </a:hlinkClick>
              </a:rPr>
              <a:t>sohilakhaled811@gmail.com</a:t>
            </a:r>
            <a:endParaRPr lang="en-US" sz="1550" dirty="0"/>
          </a:p>
        </p:txBody>
      </p:sp>
      <p:sp>
        <p:nvSpPr>
          <p:cNvPr id="6" name="Text 4"/>
          <p:cNvSpPr/>
          <p:nvPr/>
        </p:nvSpPr>
        <p:spPr>
          <a:xfrm>
            <a:off x="793790" y="5163979"/>
            <a:ext cx="13042821"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39393C"/>
                </a:solidFill>
                <a:latin typeface="Open Sans" pitchFamily="34" charset="0"/>
                <a:ea typeface="Open Sans" pitchFamily="34" charset="-122"/>
                <a:cs typeface="Open Sans" pitchFamily="34" charset="-120"/>
              </a:rPr>
              <a:t>LinkedIn: </a:t>
            </a:r>
            <a:pPr algn="l" indent="0" marL="0">
              <a:lnSpc>
                <a:spcPts val="2500"/>
              </a:lnSpc>
              <a:buNone/>
            </a:pPr>
            <a:r>
              <a:rPr lang="en-US" sz="1550" u="sng" dirty="0">
                <a:solidFill>
                  <a:srgbClr val="101014"/>
                </a:solidFill>
                <a:latin typeface="Open Sans" pitchFamily="34" charset="0"/>
                <a:ea typeface="Open Sans" pitchFamily="34" charset="-122"/>
                <a:cs typeface="Open Sans" pitchFamily="34" charset="-120"/>
                <a:hlinkClick r:id="rId2" invalidUrl="" action="" tgtFrame="" tooltip="" history="1" highlightClick="0" endSnd="0">
                  <a:extLst>
                    <a:ext uri="{A12FA001-AC4F-418D-AE19-62706E023703}">
                      <ahyp:hlinkClr xmlns:ahyp="http://schemas.microsoft.com/office/drawing/2018/hyperlinkcolor" val="tx"/>
                    </a:ext>
                  </a:extLst>
                </a:hlinkClick>
              </a:rPr>
              <a:t>linkedin.com/in/sohilakabbas</a:t>
            </a:r>
            <a:endParaRPr lang="en-US" sz="1550" dirty="0"/>
          </a:p>
        </p:txBody>
      </p:sp>
      <p:sp>
        <p:nvSpPr>
          <p:cNvPr id="7" name="Text 5"/>
          <p:cNvSpPr/>
          <p:nvPr/>
        </p:nvSpPr>
        <p:spPr>
          <a:xfrm>
            <a:off x="793790" y="5550932"/>
            <a:ext cx="13042821"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39393C"/>
                </a:solidFill>
                <a:latin typeface="Open Sans" pitchFamily="34" charset="0"/>
                <a:ea typeface="Open Sans" pitchFamily="34" charset="-122"/>
                <a:cs typeface="Open Sans" pitchFamily="34" charset="-120"/>
              </a:rPr>
              <a:t>GitHub Repo: </a:t>
            </a:r>
            <a:pPr algn="l" indent="0" marL="0">
              <a:lnSpc>
                <a:spcPts val="2500"/>
              </a:lnSpc>
              <a:buNone/>
            </a:pPr>
            <a:r>
              <a:rPr lang="en-US" sz="1550" u="sng" dirty="0">
                <a:solidFill>
                  <a:srgbClr val="101014"/>
                </a:solidFill>
                <a:latin typeface="Open Sans" pitchFamily="34" charset="0"/>
                <a:ea typeface="Open Sans" pitchFamily="34" charset="-122"/>
                <a:cs typeface="Open Sans" pitchFamily="34" charset="-120"/>
                <a:hlinkClick r:id="rId3" invalidUrl="" action="" tgtFrame="" tooltip="" history="1" highlightClick="0" endSnd="0">
                  <a:extLst>
                    <a:ext uri="{A12FA001-AC4F-418D-AE19-62706E023703}">
                      <ahyp:hlinkClr xmlns:ahyp="http://schemas.microsoft.com/office/drawing/2018/hyperlinkcolor" val="tx"/>
                    </a:ext>
                  </a:extLst>
                </a:hlinkClick>
              </a:rPr>
              <a:t>Customer Churn Analysis</a:t>
            </a:r>
            <a:endParaRPr lang="en-US" sz="15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1050012"/>
            <a:ext cx="11701343" cy="620078"/>
          </a:xfrm>
          <a:prstGeom prst="rect">
            <a:avLst/>
          </a:prstGeom>
          <a:noFill/>
          <a:ln/>
        </p:spPr>
        <p:txBody>
          <a:bodyPr wrap="none" lIns="0" tIns="0" rIns="0" bIns="0" rtlCol="0" anchor="t"/>
          <a:lstStyle/>
          <a:p>
            <a:pPr algn="l" indent="0" marL="0">
              <a:lnSpc>
                <a:spcPts val="4850"/>
              </a:lnSpc>
              <a:buNone/>
            </a:pPr>
            <a:r>
              <a:rPr lang="en-US" sz="3900" b="1" dirty="0">
                <a:solidFill>
                  <a:srgbClr val="101014"/>
                </a:solidFill>
                <a:latin typeface="Playfair Display Bold" pitchFamily="34" charset="0"/>
                <a:ea typeface="Playfair Display Bold" pitchFamily="34" charset="-122"/>
                <a:cs typeface="Playfair Display Bold" pitchFamily="34" charset="-120"/>
              </a:rPr>
              <a:t>Our Toolkit: Powering Data-Driven Churn Analysis</a:t>
            </a:r>
            <a:endParaRPr lang="en-US" sz="3900" dirty="0"/>
          </a:p>
        </p:txBody>
      </p:sp>
      <p:sp>
        <p:nvSpPr>
          <p:cNvPr id="3" name="Text 1"/>
          <p:cNvSpPr/>
          <p:nvPr/>
        </p:nvSpPr>
        <p:spPr>
          <a:xfrm>
            <a:off x="793790" y="2066925"/>
            <a:ext cx="13042821" cy="635079"/>
          </a:xfrm>
          <a:prstGeom prst="rect">
            <a:avLst/>
          </a:prstGeom>
          <a:noFill/>
          <a:ln/>
        </p:spPr>
        <p:txBody>
          <a:bodyPr wrap="square" lIns="0" tIns="0" rIns="0" bIns="0" rtlCol="0" anchor="t"/>
          <a:lstStyle/>
          <a:p>
            <a:pPr algn="l" indent="0" marL="0">
              <a:lnSpc>
                <a:spcPts val="2500"/>
              </a:lnSpc>
              <a:buNone/>
            </a:pPr>
            <a:r>
              <a:rPr lang="en-US" sz="1550" dirty="0">
                <a:solidFill>
                  <a:srgbClr val="39393C"/>
                </a:solidFill>
                <a:latin typeface="Open Sans" pitchFamily="34" charset="0"/>
                <a:ea typeface="Open Sans" pitchFamily="34" charset="-122"/>
                <a:cs typeface="Open Sans" pitchFamily="34" charset="-120"/>
              </a:rPr>
              <a:t>Our comprehensive churn analysis framework leverages a suite of integrated tools to ensure robust data management, insightful analytics, and seamless deployment of solutions.</a:t>
            </a:r>
            <a:endParaRPr lang="en-US" sz="1550" dirty="0"/>
          </a:p>
        </p:txBody>
      </p:sp>
      <p:pic>
        <p:nvPicPr>
          <p:cNvPr id="4" name="Image 0" descr="preencoded.png">    </p:cNvPr>
          <p:cNvPicPr>
            <a:picLocks noChangeAspect="1"/>
          </p:cNvPicPr>
          <p:nvPr/>
        </p:nvPicPr>
        <p:blipFill>
          <a:blip r:embed="rId1"/>
          <a:stretch>
            <a:fillRect/>
          </a:stretch>
        </p:blipFill>
        <p:spPr>
          <a:xfrm>
            <a:off x="793790" y="2925247"/>
            <a:ext cx="496133" cy="496133"/>
          </a:xfrm>
          <a:prstGeom prst="rect">
            <a:avLst/>
          </a:prstGeom>
        </p:spPr>
      </p:pic>
      <p:sp>
        <p:nvSpPr>
          <p:cNvPr id="5" name="Text 2"/>
          <p:cNvSpPr/>
          <p:nvPr/>
        </p:nvSpPr>
        <p:spPr>
          <a:xfrm>
            <a:off x="1537930" y="3042999"/>
            <a:ext cx="2480905" cy="310158"/>
          </a:xfrm>
          <a:prstGeom prst="rect">
            <a:avLst/>
          </a:prstGeom>
          <a:noFill/>
          <a:ln/>
        </p:spPr>
        <p:txBody>
          <a:bodyPr wrap="none" lIns="0" tIns="0" rIns="0" bIns="0" rtlCol="0" anchor="t"/>
          <a:lstStyle/>
          <a:p>
            <a:pPr algn="l" indent="0" marL="0">
              <a:lnSpc>
                <a:spcPts val="2400"/>
              </a:lnSpc>
              <a:buNone/>
            </a:pPr>
            <a:r>
              <a:rPr lang="en-US" sz="1950" b="1" dirty="0">
                <a:solidFill>
                  <a:srgbClr val="39393C"/>
                </a:solidFill>
                <a:latin typeface="Playfair Display Bold" pitchFamily="34" charset="0"/>
                <a:ea typeface="Playfair Display Bold" pitchFamily="34" charset="-122"/>
                <a:cs typeface="Playfair Display Bold" pitchFamily="34" charset="-120"/>
              </a:rPr>
              <a:t>PostgreSQL</a:t>
            </a:r>
            <a:endParaRPr lang="en-US" sz="1950" dirty="0"/>
          </a:p>
        </p:txBody>
      </p:sp>
      <p:sp>
        <p:nvSpPr>
          <p:cNvPr id="6" name="Text 3"/>
          <p:cNvSpPr/>
          <p:nvPr/>
        </p:nvSpPr>
        <p:spPr>
          <a:xfrm>
            <a:off x="1537930" y="3472220"/>
            <a:ext cx="5653207" cy="952619"/>
          </a:xfrm>
          <a:prstGeom prst="rect">
            <a:avLst/>
          </a:prstGeom>
          <a:noFill/>
          <a:ln/>
        </p:spPr>
        <p:txBody>
          <a:bodyPr wrap="square" lIns="0" tIns="0" rIns="0" bIns="0" rtlCol="0" anchor="t"/>
          <a:lstStyle/>
          <a:p>
            <a:pPr algn="l" indent="0" marL="0">
              <a:lnSpc>
                <a:spcPts val="2500"/>
              </a:lnSpc>
              <a:buNone/>
            </a:pPr>
            <a:r>
              <a:rPr lang="en-US" sz="1550" dirty="0">
                <a:solidFill>
                  <a:srgbClr val="39393C"/>
                </a:solidFill>
                <a:latin typeface="Open Sans" pitchFamily="34" charset="0"/>
                <a:ea typeface="Open Sans" pitchFamily="34" charset="-122"/>
                <a:cs typeface="Open Sans" pitchFamily="34" charset="-120"/>
              </a:rPr>
              <a:t>Serves as our foundational data layer, handling ingestion, transforming raw data into star schemas, and creating materialized views for efficient BI querying.</a:t>
            </a:r>
            <a:endParaRPr lang="en-US" sz="1550" dirty="0"/>
          </a:p>
        </p:txBody>
      </p:sp>
      <p:pic>
        <p:nvPicPr>
          <p:cNvPr id="7" name="Image 1" descr="preencoded.png">    </p:cNvPr>
          <p:cNvPicPr>
            <a:picLocks noChangeAspect="1"/>
          </p:cNvPicPr>
          <p:nvPr/>
        </p:nvPicPr>
        <p:blipFill>
          <a:blip r:embed="rId2"/>
          <a:stretch>
            <a:fillRect/>
          </a:stretch>
        </p:blipFill>
        <p:spPr>
          <a:xfrm>
            <a:off x="7439144" y="2925247"/>
            <a:ext cx="496133" cy="496133"/>
          </a:xfrm>
          <a:prstGeom prst="rect">
            <a:avLst/>
          </a:prstGeom>
        </p:spPr>
      </p:pic>
      <p:sp>
        <p:nvSpPr>
          <p:cNvPr id="8" name="Text 4"/>
          <p:cNvSpPr/>
          <p:nvPr/>
        </p:nvSpPr>
        <p:spPr>
          <a:xfrm>
            <a:off x="8183285" y="3042999"/>
            <a:ext cx="2480905" cy="310158"/>
          </a:xfrm>
          <a:prstGeom prst="rect">
            <a:avLst/>
          </a:prstGeom>
          <a:noFill/>
          <a:ln/>
        </p:spPr>
        <p:txBody>
          <a:bodyPr wrap="none" lIns="0" tIns="0" rIns="0" bIns="0" rtlCol="0" anchor="t"/>
          <a:lstStyle/>
          <a:p>
            <a:pPr algn="l" indent="0" marL="0">
              <a:lnSpc>
                <a:spcPts val="2400"/>
              </a:lnSpc>
              <a:buNone/>
            </a:pPr>
            <a:r>
              <a:rPr lang="en-US" sz="1950" b="1" dirty="0">
                <a:solidFill>
                  <a:srgbClr val="39393C"/>
                </a:solidFill>
                <a:latin typeface="Playfair Display Bold" pitchFamily="34" charset="0"/>
                <a:ea typeface="Playfair Display Bold" pitchFamily="34" charset="-122"/>
                <a:cs typeface="Playfair Display Bold" pitchFamily="34" charset="-120"/>
              </a:rPr>
              <a:t>Microsoft Excel</a:t>
            </a:r>
            <a:endParaRPr lang="en-US" sz="1950" dirty="0"/>
          </a:p>
        </p:txBody>
      </p:sp>
      <p:sp>
        <p:nvSpPr>
          <p:cNvPr id="9" name="Text 5"/>
          <p:cNvSpPr/>
          <p:nvPr/>
        </p:nvSpPr>
        <p:spPr>
          <a:xfrm>
            <a:off x="8183285" y="3472220"/>
            <a:ext cx="5653326" cy="952619"/>
          </a:xfrm>
          <a:prstGeom prst="rect">
            <a:avLst/>
          </a:prstGeom>
          <a:noFill/>
          <a:ln/>
        </p:spPr>
        <p:txBody>
          <a:bodyPr wrap="square" lIns="0" tIns="0" rIns="0" bIns="0" rtlCol="0" anchor="t"/>
          <a:lstStyle/>
          <a:p>
            <a:pPr algn="l" indent="0" marL="0">
              <a:lnSpc>
                <a:spcPts val="2500"/>
              </a:lnSpc>
              <a:buNone/>
            </a:pPr>
            <a:r>
              <a:rPr lang="en-US" sz="1550" dirty="0">
                <a:solidFill>
                  <a:srgbClr val="39393C"/>
                </a:solidFill>
                <a:latin typeface="Open Sans" pitchFamily="34" charset="0"/>
                <a:ea typeface="Open Sans" pitchFamily="34" charset="-122"/>
                <a:cs typeface="Open Sans" pitchFamily="34" charset="-120"/>
              </a:rPr>
              <a:t>Utilized for in-depth exploratory data analysis (EDA), detailed churn analysis, customer profiling, and understanding cohort behavior and add-on service impacts.</a:t>
            </a:r>
            <a:endParaRPr lang="en-US" sz="1550" dirty="0"/>
          </a:p>
        </p:txBody>
      </p:sp>
      <p:pic>
        <p:nvPicPr>
          <p:cNvPr id="10" name="Image 2" descr="preencoded.png">    </p:cNvPr>
          <p:cNvPicPr>
            <a:picLocks noChangeAspect="1"/>
          </p:cNvPicPr>
          <p:nvPr/>
        </p:nvPicPr>
        <p:blipFill>
          <a:blip r:embed="rId3"/>
          <a:stretch>
            <a:fillRect/>
          </a:stretch>
        </p:blipFill>
        <p:spPr>
          <a:xfrm>
            <a:off x="793790" y="4821674"/>
            <a:ext cx="496133" cy="496133"/>
          </a:xfrm>
          <a:prstGeom prst="rect">
            <a:avLst/>
          </a:prstGeom>
        </p:spPr>
      </p:pic>
      <p:sp>
        <p:nvSpPr>
          <p:cNvPr id="11" name="Text 6"/>
          <p:cNvSpPr/>
          <p:nvPr/>
        </p:nvSpPr>
        <p:spPr>
          <a:xfrm>
            <a:off x="1537930" y="4939427"/>
            <a:ext cx="2480905" cy="310158"/>
          </a:xfrm>
          <a:prstGeom prst="rect">
            <a:avLst/>
          </a:prstGeom>
          <a:noFill/>
          <a:ln/>
        </p:spPr>
        <p:txBody>
          <a:bodyPr wrap="none" lIns="0" tIns="0" rIns="0" bIns="0" rtlCol="0" anchor="t"/>
          <a:lstStyle/>
          <a:p>
            <a:pPr algn="l" indent="0" marL="0">
              <a:lnSpc>
                <a:spcPts val="2400"/>
              </a:lnSpc>
              <a:buNone/>
            </a:pPr>
            <a:r>
              <a:rPr lang="en-US" sz="1950" b="1" dirty="0">
                <a:solidFill>
                  <a:srgbClr val="39393C"/>
                </a:solidFill>
                <a:latin typeface="Playfair Display Bold" pitchFamily="34" charset="0"/>
                <a:ea typeface="Playfair Display Bold" pitchFamily="34" charset="-122"/>
                <a:cs typeface="Playfair Display Bold" pitchFamily="34" charset="-120"/>
              </a:rPr>
              <a:t>Power BI</a:t>
            </a:r>
            <a:endParaRPr lang="en-US" sz="1950" dirty="0"/>
          </a:p>
        </p:txBody>
      </p:sp>
      <p:sp>
        <p:nvSpPr>
          <p:cNvPr id="12" name="Text 7"/>
          <p:cNvSpPr/>
          <p:nvPr/>
        </p:nvSpPr>
        <p:spPr>
          <a:xfrm>
            <a:off x="1537930" y="5368647"/>
            <a:ext cx="5653207" cy="952619"/>
          </a:xfrm>
          <a:prstGeom prst="rect">
            <a:avLst/>
          </a:prstGeom>
          <a:noFill/>
          <a:ln/>
        </p:spPr>
        <p:txBody>
          <a:bodyPr wrap="square" lIns="0" tIns="0" rIns="0" bIns="0" rtlCol="0" anchor="t"/>
          <a:lstStyle/>
          <a:p>
            <a:pPr algn="l" indent="0" marL="0">
              <a:lnSpc>
                <a:spcPts val="2500"/>
              </a:lnSpc>
              <a:buNone/>
            </a:pPr>
            <a:r>
              <a:rPr lang="en-US" sz="1550" dirty="0">
                <a:solidFill>
                  <a:srgbClr val="39393C"/>
                </a:solidFill>
                <a:latin typeface="Open Sans" pitchFamily="34" charset="0"/>
                <a:ea typeface="Open Sans" pitchFamily="34" charset="-122"/>
                <a:cs typeface="Open Sans" pitchFamily="34" charset="-120"/>
              </a:rPr>
              <a:t>The primary tool for business intelligence and storytelling, importing data, defining complex DAX measures, and crafting impactful, narrative-driven dashboards.</a:t>
            </a:r>
            <a:endParaRPr lang="en-US" sz="1550" dirty="0"/>
          </a:p>
        </p:txBody>
      </p:sp>
      <p:pic>
        <p:nvPicPr>
          <p:cNvPr id="13" name="Image 3" descr="preencoded.png">    </p:cNvPr>
          <p:cNvPicPr>
            <a:picLocks noChangeAspect="1"/>
          </p:cNvPicPr>
          <p:nvPr/>
        </p:nvPicPr>
        <p:blipFill>
          <a:blip r:embed="rId4"/>
          <a:stretch>
            <a:fillRect/>
          </a:stretch>
        </p:blipFill>
        <p:spPr>
          <a:xfrm>
            <a:off x="7439144" y="4821674"/>
            <a:ext cx="496133" cy="496133"/>
          </a:xfrm>
          <a:prstGeom prst="rect">
            <a:avLst/>
          </a:prstGeom>
        </p:spPr>
      </p:pic>
      <p:sp>
        <p:nvSpPr>
          <p:cNvPr id="14" name="Text 8"/>
          <p:cNvSpPr/>
          <p:nvPr/>
        </p:nvSpPr>
        <p:spPr>
          <a:xfrm>
            <a:off x="8183285" y="4939427"/>
            <a:ext cx="2480905" cy="310158"/>
          </a:xfrm>
          <a:prstGeom prst="rect">
            <a:avLst/>
          </a:prstGeom>
          <a:noFill/>
          <a:ln/>
        </p:spPr>
        <p:txBody>
          <a:bodyPr wrap="none" lIns="0" tIns="0" rIns="0" bIns="0" rtlCol="0" anchor="t"/>
          <a:lstStyle/>
          <a:p>
            <a:pPr algn="l" indent="0" marL="0">
              <a:lnSpc>
                <a:spcPts val="2400"/>
              </a:lnSpc>
              <a:buNone/>
            </a:pPr>
            <a:r>
              <a:rPr lang="en-US" sz="1950" b="1" dirty="0">
                <a:solidFill>
                  <a:srgbClr val="39393C"/>
                </a:solidFill>
                <a:latin typeface="Playfair Display Bold" pitchFamily="34" charset="0"/>
                <a:ea typeface="Playfair Display Bold" pitchFamily="34" charset="-122"/>
                <a:cs typeface="Playfair Display Bold" pitchFamily="34" charset="-120"/>
              </a:rPr>
              <a:t>GitHub Actions</a:t>
            </a:r>
            <a:endParaRPr lang="en-US" sz="1950" dirty="0"/>
          </a:p>
        </p:txBody>
      </p:sp>
      <p:sp>
        <p:nvSpPr>
          <p:cNvPr id="15" name="Text 9"/>
          <p:cNvSpPr/>
          <p:nvPr/>
        </p:nvSpPr>
        <p:spPr>
          <a:xfrm>
            <a:off x="8183285" y="5368647"/>
            <a:ext cx="5653326" cy="952619"/>
          </a:xfrm>
          <a:prstGeom prst="rect">
            <a:avLst/>
          </a:prstGeom>
          <a:noFill/>
          <a:ln/>
        </p:spPr>
        <p:txBody>
          <a:bodyPr wrap="square" lIns="0" tIns="0" rIns="0" bIns="0" rtlCol="0" anchor="t"/>
          <a:lstStyle/>
          <a:p>
            <a:pPr algn="l" indent="0" marL="0">
              <a:lnSpc>
                <a:spcPts val="2500"/>
              </a:lnSpc>
              <a:buNone/>
            </a:pPr>
            <a:r>
              <a:rPr lang="en-US" sz="1550" dirty="0">
                <a:solidFill>
                  <a:srgbClr val="39393C"/>
                </a:solidFill>
                <a:latin typeface="Open Sans" pitchFamily="34" charset="0"/>
                <a:ea typeface="Open Sans" pitchFamily="34" charset="-122"/>
                <a:cs typeface="Open Sans" pitchFamily="34" charset="-120"/>
              </a:rPr>
              <a:t>Powers our CI/CD pipeline, automating schema deployment, data refreshing processes, and ensuring continuous delivery of actionable insights to stakeholders.</a:t>
            </a:r>
            <a:endParaRPr lang="en-US" sz="1550" dirty="0"/>
          </a:p>
        </p:txBody>
      </p:sp>
      <p:sp>
        <p:nvSpPr>
          <p:cNvPr id="16" name="Text 10"/>
          <p:cNvSpPr/>
          <p:nvPr/>
        </p:nvSpPr>
        <p:spPr>
          <a:xfrm>
            <a:off x="793790" y="6544508"/>
            <a:ext cx="13042821" cy="635079"/>
          </a:xfrm>
          <a:prstGeom prst="rect">
            <a:avLst/>
          </a:prstGeom>
          <a:noFill/>
          <a:ln/>
        </p:spPr>
        <p:txBody>
          <a:bodyPr wrap="square" lIns="0" tIns="0" rIns="0" bIns="0" rtlCol="0" anchor="t"/>
          <a:lstStyle/>
          <a:p>
            <a:pPr algn="l" indent="0" marL="0">
              <a:lnSpc>
                <a:spcPts val="2500"/>
              </a:lnSpc>
              <a:buNone/>
            </a:pPr>
            <a:r>
              <a:rPr lang="en-US" sz="1550" dirty="0">
                <a:solidFill>
                  <a:srgbClr val="39393C"/>
                </a:solidFill>
                <a:latin typeface="Open Sans" pitchFamily="34" charset="0"/>
                <a:ea typeface="Open Sans" pitchFamily="34" charset="-122"/>
                <a:cs typeface="Open Sans" pitchFamily="34" charset="-120"/>
              </a:rPr>
              <a:t>Together, these tools form a cohesive ecosystem, enabling us to move from raw data to strategic insights and automated interventions with precision and efficiency.</a:t>
            </a:r>
            <a:endParaRPr lang="en-US" sz="15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6074688" y="1392198"/>
            <a:ext cx="2480905" cy="310158"/>
          </a:xfrm>
          <a:prstGeom prst="rect">
            <a:avLst/>
          </a:prstGeom>
          <a:noFill/>
          <a:ln/>
        </p:spPr>
        <p:txBody>
          <a:bodyPr wrap="none" lIns="0" tIns="0" rIns="0" bIns="0" rtlCol="0" anchor="t"/>
          <a:lstStyle/>
          <a:p>
            <a:pPr algn="ctr" indent="0" marL="0">
              <a:lnSpc>
                <a:spcPts val="2400"/>
              </a:lnSpc>
              <a:buNone/>
            </a:pPr>
            <a:r>
              <a:rPr lang="en-US" sz="1950" b="1" dirty="0">
                <a:solidFill>
                  <a:srgbClr val="101014"/>
                </a:solidFill>
                <a:latin typeface="Playfair Display Bold" pitchFamily="34" charset="0"/>
                <a:ea typeface="Playfair Display Bold" pitchFamily="34" charset="-122"/>
                <a:cs typeface="Playfair Display Bold" pitchFamily="34" charset="-120"/>
              </a:rPr>
              <a:t>Executive Summary</a:t>
            </a:r>
            <a:endParaRPr lang="en-US" sz="1950" dirty="0"/>
          </a:p>
        </p:txBody>
      </p:sp>
      <p:sp>
        <p:nvSpPr>
          <p:cNvPr id="3" name="Text 1"/>
          <p:cNvSpPr/>
          <p:nvPr/>
        </p:nvSpPr>
        <p:spPr>
          <a:xfrm>
            <a:off x="2900720" y="1900714"/>
            <a:ext cx="8828961" cy="855821"/>
          </a:xfrm>
          <a:prstGeom prst="rect">
            <a:avLst/>
          </a:prstGeom>
          <a:noFill/>
          <a:ln/>
        </p:spPr>
        <p:txBody>
          <a:bodyPr wrap="none" lIns="0" tIns="0" rIns="0" bIns="0" rtlCol="0" anchor="t"/>
          <a:lstStyle/>
          <a:p>
            <a:pPr algn="ctr" indent="0" marL="0">
              <a:lnSpc>
                <a:spcPts val="6700"/>
              </a:lnSpc>
              <a:buNone/>
            </a:pPr>
            <a:r>
              <a:rPr lang="en-US" sz="5350" b="1" dirty="0">
                <a:solidFill>
                  <a:srgbClr val="101014"/>
                </a:solidFill>
                <a:latin typeface="Playfair Display Bold" pitchFamily="34" charset="0"/>
                <a:ea typeface="Playfair Display Bold" pitchFamily="34" charset="-122"/>
                <a:cs typeface="Playfair Display Bold" pitchFamily="34" charset="-120"/>
              </a:rPr>
              <a:t>Key Performance Indicators</a:t>
            </a:r>
            <a:endParaRPr lang="en-US" sz="5350" dirty="0"/>
          </a:p>
        </p:txBody>
      </p:sp>
      <p:sp>
        <p:nvSpPr>
          <p:cNvPr id="4" name="Text 2"/>
          <p:cNvSpPr/>
          <p:nvPr/>
        </p:nvSpPr>
        <p:spPr>
          <a:xfrm>
            <a:off x="793790" y="3054191"/>
            <a:ext cx="13042821" cy="635079"/>
          </a:xfrm>
          <a:prstGeom prst="rect">
            <a:avLst/>
          </a:prstGeom>
          <a:noFill/>
          <a:ln/>
        </p:spPr>
        <p:txBody>
          <a:bodyPr wrap="square" lIns="0" tIns="0" rIns="0" bIns="0" rtlCol="0" anchor="t"/>
          <a:lstStyle/>
          <a:p>
            <a:pPr algn="ctr" indent="0" marL="0">
              <a:lnSpc>
                <a:spcPts val="2500"/>
              </a:lnSpc>
              <a:buNone/>
            </a:pPr>
            <a:r>
              <a:rPr lang="en-US" sz="1550" dirty="0">
                <a:solidFill>
                  <a:srgbClr val="39393C"/>
                </a:solidFill>
                <a:latin typeface="Open Sans" pitchFamily="34" charset="0"/>
                <a:ea typeface="Open Sans" pitchFamily="34" charset="-122"/>
                <a:cs typeface="Open Sans" pitchFamily="34" charset="-120"/>
              </a:rPr>
              <a:t>Understanding our current landscape is crucial for effective churn management. These core metrics highlight the scale of the challenge and the critical areas requiring immediate attention.</a:t>
            </a:r>
            <a:endParaRPr lang="en-US" sz="1550" dirty="0"/>
          </a:p>
        </p:txBody>
      </p:sp>
      <p:sp>
        <p:nvSpPr>
          <p:cNvPr id="5" name="Text 3"/>
          <p:cNvSpPr/>
          <p:nvPr/>
        </p:nvSpPr>
        <p:spPr>
          <a:xfrm>
            <a:off x="793790" y="4011692"/>
            <a:ext cx="3074670" cy="654963"/>
          </a:xfrm>
          <a:prstGeom prst="rect">
            <a:avLst/>
          </a:prstGeom>
          <a:noFill/>
          <a:ln/>
        </p:spPr>
        <p:txBody>
          <a:bodyPr wrap="none" lIns="0" tIns="0" rIns="0" bIns="0" rtlCol="0" anchor="t"/>
          <a:lstStyle/>
          <a:p>
            <a:pPr algn="ctr" indent="0" marL="0">
              <a:lnSpc>
                <a:spcPts val="5150"/>
              </a:lnSpc>
              <a:buNone/>
            </a:pPr>
            <a:r>
              <a:rPr lang="en-US" sz="5150" b="1" dirty="0">
                <a:solidFill>
                  <a:srgbClr val="39393C"/>
                </a:solidFill>
                <a:latin typeface="Playfair Display Bold" pitchFamily="34" charset="0"/>
                <a:ea typeface="Playfair Display Bold" pitchFamily="34" charset="-122"/>
                <a:cs typeface="Playfair Display Bold" pitchFamily="34" charset="-120"/>
              </a:rPr>
              <a:t>7,043</a:t>
            </a:r>
            <a:endParaRPr lang="en-US" sz="5150" dirty="0"/>
          </a:p>
        </p:txBody>
      </p:sp>
      <p:sp>
        <p:nvSpPr>
          <p:cNvPr id="6" name="Text 4"/>
          <p:cNvSpPr/>
          <p:nvPr/>
        </p:nvSpPr>
        <p:spPr>
          <a:xfrm>
            <a:off x="1090613" y="4914662"/>
            <a:ext cx="2480905" cy="310158"/>
          </a:xfrm>
          <a:prstGeom prst="rect">
            <a:avLst/>
          </a:prstGeom>
          <a:noFill/>
          <a:ln/>
        </p:spPr>
        <p:txBody>
          <a:bodyPr wrap="none" lIns="0" tIns="0" rIns="0" bIns="0" rtlCol="0" anchor="t"/>
          <a:lstStyle/>
          <a:p>
            <a:pPr algn="ctr" indent="0" marL="0">
              <a:lnSpc>
                <a:spcPts val="2400"/>
              </a:lnSpc>
              <a:buNone/>
            </a:pPr>
            <a:r>
              <a:rPr lang="en-US" sz="1950" b="1" dirty="0">
                <a:solidFill>
                  <a:srgbClr val="39393C"/>
                </a:solidFill>
                <a:latin typeface="Playfair Display Bold" pitchFamily="34" charset="0"/>
                <a:ea typeface="Playfair Display Bold" pitchFamily="34" charset="-122"/>
                <a:cs typeface="Playfair Display Bold" pitchFamily="34" charset="-120"/>
              </a:rPr>
              <a:t>Total Customers</a:t>
            </a:r>
            <a:endParaRPr lang="en-US" sz="1950" dirty="0"/>
          </a:p>
        </p:txBody>
      </p:sp>
      <p:sp>
        <p:nvSpPr>
          <p:cNvPr id="7" name="Text 5"/>
          <p:cNvSpPr/>
          <p:nvPr/>
        </p:nvSpPr>
        <p:spPr>
          <a:xfrm>
            <a:off x="793790" y="5343882"/>
            <a:ext cx="3074670" cy="952619"/>
          </a:xfrm>
          <a:prstGeom prst="rect">
            <a:avLst/>
          </a:prstGeom>
          <a:noFill/>
          <a:ln/>
        </p:spPr>
        <p:txBody>
          <a:bodyPr wrap="square" lIns="0" tIns="0" rIns="0" bIns="0" rtlCol="0" anchor="t"/>
          <a:lstStyle/>
          <a:p>
            <a:pPr algn="ctr" indent="0" marL="0">
              <a:lnSpc>
                <a:spcPts val="2500"/>
              </a:lnSpc>
              <a:buNone/>
            </a:pPr>
            <a:r>
              <a:rPr lang="en-US" sz="1550" dirty="0">
                <a:solidFill>
                  <a:srgbClr val="39393C"/>
                </a:solidFill>
                <a:latin typeface="Open Sans" pitchFamily="34" charset="0"/>
                <a:ea typeface="Open Sans" pitchFamily="34" charset="-122"/>
                <a:cs typeface="Open Sans" pitchFamily="34" charset="-120"/>
              </a:rPr>
              <a:t>Our current customer base, representing our market presence.</a:t>
            </a:r>
            <a:endParaRPr lang="en-US" sz="1550" dirty="0"/>
          </a:p>
        </p:txBody>
      </p:sp>
      <p:sp>
        <p:nvSpPr>
          <p:cNvPr id="8" name="Text 6"/>
          <p:cNvSpPr/>
          <p:nvPr/>
        </p:nvSpPr>
        <p:spPr>
          <a:xfrm>
            <a:off x="4116467" y="4011692"/>
            <a:ext cx="3074670" cy="654963"/>
          </a:xfrm>
          <a:prstGeom prst="rect">
            <a:avLst/>
          </a:prstGeom>
          <a:noFill/>
          <a:ln/>
        </p:spPr>
        <p:txBody>
          <a:bodyPr wrap="none" lIns="0" tIns="0" rIns="0" bIns="0" rtlCol="0" anchor="t"/>
          <a:lstStyle/>
          <a:p>
            <a:pPr algn="ctr" indent="0" marL="0">
              <a:lnSpc>
                <a:spcPts val="5150"/>
              </a:lnSpc>
              <a:buNone/>
            </a:pPr>
            <a:r>
              <a:rPr lang="en-US" sz="5150" b="1" dirty="0">
                <a:solidFill>
                  <a:srgbClr val="39393C"/>
                </a:solidFill>
                <a:latin typeface="Playfair Display Bold" pitchFamily="34" charset="0"/>
                <a:ea typeface="Playfair Display Bold" pitchFamily="34" charset="-122"/>
                <a:cs typeface="Playfair Display Bold" pitchFamily="34" charset="-120"/>
              </a:rPr>
              <a:t>26.54%</a:t>
            </a:r>
            <a:endParaRPr lang="en-US" sz="5150" dirty="0"/>
          </a:p>
        </p:txBody>
      </p:sp>
      <p:sp>
        <p:nvSpPr>
          <p:cNvPr id="9" name="Text 7"/>
          <p:cNvSpPr/>
          <p:nvPr/>
        </p:nvSpPr>
        <p:spPr>
          <a:xfrm>
            <a:off x="4413290" y="4914662"/>
            <a:ext cx="2480905" cy="310158"/>
          </a:xfrm>
          <a:prstGeom prst="rect">
            <a:avLst/>
          </a:prstGeom>
          <a:noFill/>
          <a:ln/>
        </p:spPr>
        <p:txBody>
          <a:bodyPr wrap="none" lIns="0" tIns="0" rIns="0" bIns="0" rtlCol="0" anchor="t"/>
          <a:lstStyle/>
          <a:p>
            <a:pPr algn="ctr" indent="0" marL="0">
              <a:lnSpc>
                <a:spcPts val="2400"/>
              </a:lnSpc>
              <a:buNone/>
            </a:pPr>
            <a:r>
              <a:rPr lang="en-US" sz="1950" b="1" dirty="0">
                <a:solidFill>
                  <a:srgbClr val="39393C"/>
                </a:solidFill>
                <a:latin typeface="Playfair Display Bold" pitchFamily="34" charset="0"/>
                <a:ea typeface="Playfair Display Bold" pitchFamily="34" charset="-122"/>
                <a:cs typeface="Playfair Display Bold" pitchFamily="34" charset="-120"/>
              </a:rPr>
              <a:t>Overall Churn Rate</a:t>
            </a:r>
            <a:endParaRPr lang="en-US" sz="1950" dirty="0"/>
          </a:p>
        </p:txBody>
      </p:sp>
      <p:sp>
        <p:nvSpPr>
          <p:cNvPr id="10" name="Text 8"/>
          <p:cNvSpPr/>
          <p:nvPr/>
        </p:nvSpPr>
        <p:spPr>
          <a:xfrm>
            <a:off x="4116467" y="5343882"/>
            <a:ext cx="3074670" cy="952619"/>
          </a:xfrm>
          <a:prstGeom prst="rect">
            <a:avLst/>
          </a:prstGeom>
          <a:noFill/>
          <a:ln/>
        </p:spPr>
        <p:txBody>
          <a:bodyPr wrap="square" lIns="0" tIns="0" rIns="0" bIns="0" rtlCol="0" anchor="t"/>
          <a:lstStyle/>
          <a:p>
            <a:pPr algn="ctr" indent="0" marL="0">
              <a:lnSpc>
                <a:spcPts val="2500"/>
              </a:lnSpc>
              <a:buNone/>
            </a:pPr>
            <a:r>
              <a:rPr lang="en-US" sz="1550" dirty="0">
                <a:solidFill>
                  <a:srgbClr val="39393C"/>
                </a:solidFill>
                <a:latin typeface="Open Sans" pitchFamily="34" charset="0"/>
                <a:ea typeface="Open Sans" pitchFamily="34" charset="-122"/>
                <a:cs typeface="Open Sans" pitchFamily="34" charset="-120"/>
              </a:rPr>
              <a:t>The percentage of customers who have disconnected service, indicating retention challenges.</a:t>
            </a:r>
            <a:endParaRPr lang="en-US" sz="1550" dirty="0"/>
          </a:p>
        </p:txBody>
      </p:sp>
      <p:sp>
        <p:nvSpPr>
          <p:cNvPr id="11" name="Text 9"/>
          <p:cNvSpPr/>
          <p:nvPr/>
        </p:nvSpPr>
        <p:spPr>
          <a:xfrm>
            <a:off x="7439144" y="4011692"/>
            <a:ext cx="3074670" cy="654963"/>
          </a:xfrm>
          <a:prstGeom prst="rect">
            <a:avLst/>
          </a:prstGeom>
          <a:noFill/>
          <a:ln/>
        </p:spPr>
        <p:txBody>
          <a:bodyPr wrap="none" lIns="0" tIns="0" rIns="0" bIns="0" rtlCol="0" anchor="t"/>
          <a:lstStyle/>
          <a:p>
            <a:pPr algn="ctr" indent="0" marL="0">
              <a:lnSpc>
                <a:spcPts val="5150"/>
              </a:lnSpc>
              <a:buNone/>
            </a:pPr>
            <a:r>
              <a:rPr lang="en-US" sz="5150" b="1" dirty="0">
                <a:solidFill>
                  <a:srgbClr val="39393C"/>
                </a:solidFill>
                <a:latin typeface="Playfair Display Bold" pitchFamily="34" charset="0"/>
                <a:ea typeface="Playfair Display Bold" pitchFamily="34" charset="-122"/>
                <a:cs typeface="Playfair Display Bold" pitchFamily="34" charset="-120"/>
              </a:rPr>
              <a:t>33.03%</a:t>
            </a:r>
            <a:endParaRPr lang="en-US" sz="5150" dirty="0"/>
          </a:p>
        </p:txBody>
      </p:sp>
      <p:sp>
        <p:nvSpPr>
          <p:cNvPr id="12" name="Text 10"/>
          <p:cNvSpPr/>
          <p:nvPr/>
        </p:nvSpPr>
        <p:spPr>
          <a:xfrm>
            <a:off x="7638812" y="4914662"/>
            <a:ext cx="2675334" cy="310158"/>
          </a:xfrm>
          <a:prstGeom prst="rect">
            <a:avLst/>
          </a:prstGeom>
          <a:noFill/>
          <a:ln/>
        </p:spPr>
        <p:txBody>
          <a:bodyPr wrap="none" lIns="0" tIns="0" rIns="0" bIns="0" rtlCol="0" anchor="t"/>
          <a:lstStyle/>
          <a:p>
            <a:pPr algn="ctr" indent="0" marL="0">
              <a:lnSpc>
                <a:spcPts val="2400"/>
              </a:lnSpc>
              <a:buNone/>
            </a:pPr>
            <a:r>
              <a:rPr lang="en-US" sz="1950" b="1" dirty="0">
                <a:solidFill>
                  <a:srgbClr val="39393C"/>
                </a:solidFill>
                <a:latin typeface="Playfair Display Bold" pitchFamily="34" charset="0"/>
                <a:ea typeface="Playfair Display Bold" pitchFamily="34" charset="-122"/>
                <a:cs typeface="Playfair Display Bold" pitchFamily="34" charset="-120"/>
              </a:rPr>
              <a:t>High-Value Churn Rate</a:t>
            </a:r>
            <a:endParaRPr lang="en-US" sz="1950" dirty="0"/>
          </a:p>
        </p:txBody>
      </p:sp>
      <p:sp>
        <p:nvSpPr>
          <p:cNvPr id="13" name="Text 11"/>
          <p:cNvSpPr/>
          <p:nvPr/>
        </p:nvSpPr>
        <p:spPr>
          <a:xfrm>
            <a:off x="7439144" y="5343882"/>
            <a:ext cx="3074670" cy="952619"/>
          </a:xfrm>
          <a:prstGeom prst="rect">
            <a:avLst/>
          </a:prstGeom>
          <a:noFill/>
          <a:ln/>
        </p:spPr>
        <p:txBody>
          <a:bodyPr wrap="square" lIns="0" tIns="0" rIns="0" bIns="0" rtlCol="0" anchor="t"/>
          <a:lstStyle/>
          <a:p>
            <a:pPr algn="ctr" indent="0" marL="0">
              <a:lnSpc>
                <a:spcPts val="2500"/>
              </a:lnSpc>
              <a:buNone/>
            </a:pPr>
            <a:r>
              <a:rPr lang="en-US" sz="1550" dirty="0">
                <a:solidFill>
                  <a:srgbClr val="39393C"/>
                </a:solidFill>
                <a:latin typeface="Open Sans" pitchFamily="34" charset="0"/>
                <a:ea typeface="Open Sans" pitchFamily="34" charset="-122"/>
                <a:cs typeface="Open Sans" pitchFamily="34" charset="-120"/>
              </a:rPr>
              <a:t>A critical metric, showing significant churn within our most profitable segment.</a:t>
            </a:r>
            <a:endParaRPr lang="en-US" sz="1550" dirty="0"/>
          </a:p>
        </p:txBody>
      </p:sp>
      <p:sp>
        <p:nvSpPr>
          <p:cNvPr id="14" name="Text 12"/>
          <p:cNvSpPr/>
          <p:nvPr/>
        </p:nvSpPr>
        <p:spPr>
          <a:xfrm>
            <a:off x="10761821" y="4011692"/>
            <a:ext cx="3074789" cy="654963"/>
          </a:xfrm>
          <a:prstGeom prst="rect">
            <a:avLst/>
          </a:prstGeom>
          <a:noFill/>
          <a:ln/>
        </p:spPr>
        <p:txBody>
          <a:bodyPr wrap="none" lIns="0" tIns="0" rIns="0" bIns="0" rtlCol="0" anchor="t"/>
          <a:lstStyle/>
          <a:p>
            <a:pPr algn="ctr" indent="0" marL="0">
              <a:lnSpc>
                <a:spcPts val="5150"/>
              </a:lnSpc>
              <a:buNone/>
            </a:pPr>
            <a:r>
              <a:rPr lang="en-US" sz="5150" b="1" dirty="0">
                <a:solidFill>
                  <a:srgbClr val="39393C"/>
                </a:solidFill>
                <a:latin typeface="Playfair Display Bold" pitchFamily="34" charset="0"/>
                <a:ea typeface="Playfair Display Bold" pitchFamily="34" charset="-122"/>
                <a:cs typeface="Playfair Display Bold" pitchFamily="34" charset="-120"/>
              </a:rPr>
              <a:t>1,051</a:t>
            </a:r>
            <a:endParaRPr lang="en-US" sz="5150" dirty="0"/>
          </a:p>
        </p:txBody>
      </p:sp>
      <p:sp>
        <p:nvSpPr>
          <p:cNvPr id="15" name="Text 13"/>
          <p:cNvSpPr/>
          <p:nvPr/>
        </p:nvSpPr>
        <p:spPr>
          <a:xfrm>
            <a:off x="10830639" y="4914662"/>
            <a:ext cx="2937153" cy="310158"/>
          </a:xfrm>
          <a:prstGeom prst="rect">
            <a:avLst/>
          </a:prstGeom>
          <a:noFill/>
          <a:ln/>
        </p:spPr>
        <p:txBody>
          <a:bodyPr wrap="none" lIns="0" tIns="0" rIns="0" bIns="0" rtlCol="0" anchor="t"/>
          <a:lstStyle/>
          <a:p>
            <a:pPr algn="ctr" indent="0" marL="0">
              <a:lnSpc>
                <a:spcPts val="2400"/>
              </a:lnSpc>
              <a:buNone/>
            </a:pPr>
            <a:r>
              <a:rPr lang="en-US" sz="1950" b="1" dirty="0">
                <a:solidFill>
                  <a:srgbClr val="39393C"/>
                </a:solidFill>
                <a:latin typeface="Playfair Display Bold" pitchFamily="34" charset="0"/>
                <a:ea typeface="Playfair Display Bold" pitchFamily="34" charset="-122"/>
                <a:cs typeface="Playfair Display Bold" pitchFamily="34" charset="-120"/>
              </a:rPr>
              <a:t>New Customers (Last Qtr)</a:t>
            </a:r>
            <a:endParaRPr lang="en-US" sz="1950" dirty="0"/>
          </a:p>
        </p:txBody>
      </p:sp>
      <p:sp>
        <p:nvSpPr>
          <p:cNvPr id="16" name="Text 14"/>
          <p:cNvSpPr/>
          <p:nvPr/>
        </p:nvSpPr>
        <p:spPr>
          <a:xfrm>
            <a:off x="10761821" y="5343882"/>
            <a:ext cx="3074789" cy="952619"/>
          </a:xfrm>
          <a:prstGeom prst="rect">
            <a:avLst/>
          </a:prstGeom>
          <a:noFill/>
          <a:ln/>
        </p:spPr>
        <p:txBody>
          <a:bodyPr wrap="square" lIns="0" tIns="0" rIns="0" bIns="0" rtlCol="0" anchor="t"/>
          <a:lstStyle/>
          <a:p>
            <a:pPr algn="ctr" indent="0" marL="0">
              <a:lnSpc>
                <a:spcPts val="2500"/>
              </a:lnSpc>
              <a:buNone/>
            </a:pPr>
            <a:r>
              <a:rPr lang="en-US" sz="1550" dirty="0">
                <a:solidFill>
                  <a:srgbClr val="39393C"/>
                </a:solidFill>
                <a:latin typeface="Open Sans" pitchFamily="34" charset="0"/>
                <a:ea typeface="Open Sans" pitchFamily="34" charset="-122"/>
                <a:cs typeface="Open Sans" pitchFamily="34" charset="-120"/>
              </a:rPr>
              <a:t>New acquisitions during the previous quarter, balancing churn with growth.</a:t>
            </a:r>
            <a:endParaRPr lang="en-US" sz="1550" dirty="0"/>
          </a:p>
        </p:txBody>
      </p:sp>
      <p:sp>
        <p:nvSpPr>
          <p:cNvPr id="17" name="Text 15"/>
          <p:cNvSpPr/>
          <p:nvPr/>
        </p:nvSpPr>
        <p:spPr>
          <a:xfrm>
            <a:off x="793790" y="6519743"/>
            <a:ext cx="13042821" cy="317540"/>
          </a:xfrm>
          <a:prstGeom prst="rect">
            <a:avLst/>
          </a:prstGeom>
          <a:noFill/>
          <a:ln/>
        </p:spPr>
        <p:txBody>
          <a:bodyPr wrap="none" lIns="0" tIns="0" rIns="0" bIns="0" rtlCol="0" anchor="t"/>
          <a:lstStyle/>
          <a:p>
            <a:pPr algn="ctr" indent="0" marL="0">
              <a:lnSpc>
                <a:spcPts val="2500"/>
              </a:lnSpc>
              <a:buNone/>
            </a:pPr>
            <a:r>
              <a:rPr lang="en-US" sz="1550" dirty="0">
                <a:solidFill>
                  <a:srgbClr val="39393C"/>
                </a:solidFill>
                <a:latin typeface="Open Sans" pitchFamily="34" charset="0"/>
                <a:ea typeface="Open Sans" pitchFamily="34" charset="-122"/>
                <a:cs typeface="Open Sans" pitchFamily="34" charset="-120"/>
              </a:rPr>
              <a:t>Our immediate focus is on the high-value churn rate, which significantly impacts our top line revenue.</a:t>
            </a:r>
            <a:endParaRPr lang="en-US" sz="15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985480"/>
            <a:ext cx="7184112" cy="620078"/>
          </a:xfrm>
          <a:prstGeom prst="rect">
            <a:avLst/>
          </a:prstGeom>
          <a:noFill/>
          <a:ln/>
        </p:spPr>
        <p:txBody>
          <a:bodyPr wrap="none" lIns="0" tIns="0" rIns="0" bIns="0" rtlCol="0" anchor="t"/>
          <a:lstStyle/>
          <a:p>
            <a:pPr algn="l" indent="0" marL="0">
              <a:lnSpc>
                <a:spcPts val="4850"/>
              </a:lnSpc>
              <a:buNone/>
            </a:pPr>
            <a:r>
              <a:rPr lang="en-US" sz="3900" b="1" dirty="0">
                <a:solidFill>
                  <a:srgbClr val="101014"/>
                </a:solidFill>
                <a:latin typeface="Playfair Display Bold" pitchFamily="34" charset="0"/>
                <a:ea typeface="Playfair Display Bold" pitchFamily="34" charset="-122"/>
                <a:cs typeface="Playfair Display Bold" pitchFamily="34" charset="-120"/>
              </a:rPr>
              <a:t>Identifying Core Churn Drivers</a:t>
            </a:r>
            <a:endParaRPr lang="en-US" sz="3900" dirty="0"/>
          </a:p>
        </p:txBody>
      </p:sp>
      <p:sp>
        <p:nvSpPr>
          <p:cNvPr id="3" name="Text 1"/>
          <p:cNvSpPr/>
          <p:nvPr/>
        </p:nvSpPr>
        <p:spPr>
          <a:xfrm>
            <a:off x="793790" y="2002393"/>
            <a:ext cx="13042821" cy="635079"/>
          </a:xfrm>
          <a:prstGeom prst="rect">
            <a:avLst/>
          </a:prstGeom>
          <a:noFill/>
          <a:ln/>
        </p:spPr>
        <p:txBody>
          <a:bodyPr wrap="square" lIns="0" tIns="0" rIns="0" bIns="0" rtlCol="0" anchor="t"/>
          <a:lstStyle/>
          <a:p>
            <a:pPr algn="l" indent="0" marL="0">
              <a:lnSpc>
                <a:spcPts val="2500"/>
              </a:lnSpc>
              <a:buNone/>
            </a:pPr>
            <a:r>
              <a:rPr lang="en-US" sz="1550" dirty="0">
                <a:solidFill>
                  <a:srgbClr val="39393C"/>
                </a:solidFill>
                <a:latin typeface="Open Sans" pitchFamily="34" charset="0"/>
                <a:ea typeface="Open Sans" pitchFamily="34" charset="-122"/>
                <a:cs typeface="Open Sans" pitchFamily="34" charset="-120"/>
              </a:rPr>
              <a:t>Our analysis reveals three primary factors contributing to customer churn. Addressing these specific pain points will be key to developing targeted retention strategies.</a:t>
            </a:r>
            <a:endParaRPr lang="en-US" sz="1550" dirty="0"/>
          </a:p>
        </p:txBody>
      </p:sp>
      <p:pic>
        <p:nvPicPr>
          <p:cNvPr id="4" name="Image 0" descr="preencoded.png">    </p:cNvPr>
          <p:cNvPicPr>
            <a:picLocks noChangeAspect="1"/>
          </p:cNvPicPr>
          <p:nvPr/>
        </p:nvPicPr>
        <p:blipFill>
          <a:blip r:embed="rId1"/>
          <a:stretch>
            <a:fillRect/>
          </a:stretch>
        </p:blipFill>
        <p:spPr>
          <a:xfrm>
            <a:off x="793790" y="2860715"/>
            <a:ext cx="4347567" cy="793790"/>
          </a:xfrm>
          <a:prstGeom prst="rect">
            <a:avLst/>
          </a:prstGeom>
        </p:spPr>
      </p:pic>
      <p:sp>
        <p:nvSpPr>
          <p:cNvPr id="5" name="Text 2"/>
          <p:cNvSpPr/>
          <p:nvPr/>
        </p:nvSpPr>
        <p:spPr>
          <a:xfrm>
            <a:off x="992148" y="3852863"/>
            <a:ext cx="3155156" cy="310158"/>
          </a:xfrm>
          <a:prstGeom prst="rect">
            <a:avLst/>
          </a:prstGeom>
          <a:noFill/>
          <a:ln/>
        </p:spPr>
        <p:txBody>
          <a:bodyPr wrap="none" lIns="0" tIns="0" rIns="0" bIns="0" rtlCol="0" anchor="t"/>
          <a:lstStyle/>
          <a:p>
            <a:pPr algn="l" indent="0" marL="0">
              <a:lnSpc>
                <a:spcPts val="2400"/>
              </a:lnSpc>
              <a:buNone/>
            </a:pPr>
            <a:r>
              <a:rPr lang="en-US" sz="1950" b="1" dirty="0">
                <a:solidFill>
                  <a:srgbClr val="39393C"/>
                </a:solidFill>
                <a:latin typeface="Playfair Display Bold" pitchFamily="34" charset="0"/>
                <a:ea typeface="Playfair Display Bold" pitchFamily="34" charset="-122"/>
                <a:cs typeface="Playfair Display Bold" pitchFamily="34" charset="-120"/>
              </a:rPr>
              <a:t>Month-to-Month Contracts</a:t>
            </a:r>
            <a:endParaRPr lang="en-US" sz="1950" dirty="0"/>
          </a:p>
        </p:txBody>
      </p:sp>
      <p:sp>
        <p:nvSpPr>
          <p:cNvPr id="6" name="Text 3"/>
          <p:cNvSpPr/>
          <p:nvPr/>
        </p:nvSpPr>
        <p:spPr>
          <a:xfrm>
            <a:off x="992148" y="4282083"/>
            <a:ext cx="3950851" cy="2222778"/>
          </a:xfrm>
          <a:prstGeom prst="rect">
            <a:avLst/>
          </a:prstGeom>
          <a:noFill/>
          <a:ln/>
        </p:spPr>
        <p:txBody>
          <a:bodyPr wrap="square" lIns="0" tIns="0" rIns="0" bIns="0" rtlCol="0" anchor="t"/>
          <a:lstStyle/>
          <a:p>
            <a:pPr algn="l" indent="0" marL="0">
              <a:lnSpc>
                <a:spcPts val="2500"/>
              </a:lnSpc>
              <a:buNone/>
            </a:pPr>
            <a:r>
              <a:rPr lang="en-US" sz="1550" dirty="0">
                <a:solidFill>
                  <a:srgbClr val="39393C"/>
                </a:solidFill>
                <a:latin typeface="Open Sans" pitchFamily="34" charset="0"/>
                <a:ea typeface="Open Sans" pitchFamily="34" charset="-122"/>
                <a:cs typeface="Open Sans" pitchFamily="34" charset="-120"/>
              </a:rPr>
              <a:t>Customers on flexible, month-to-month plans exhibit a significantly higher propensity to churn. The lack of contractual commitment makes it easier for them to switch providers, highlighting the need for incentives to transition to longer-term agreements.</a:t>
            </a:r>
            <a:endParaRPr lang="en-US" sz="1550" dirty="0"/>
          </a:p>
        </p:txBody>
      </p:sp>
      <p:pic>
        <p:nvPicPr>
          <p:cNvPr id="7" name="Image 1" descr="preencoded.png">    </p:cNvPr>
          <p:cNvPicPr>
            <a:picLocks noChangeAspect="1"/>
          </p:cNvPicPr>
          <p:nvPr/>
        </p:nvPicPr>
        <p:blipFill>
          <a:blip r:embed="rId2"/>
          <a:stretch>
            <a:fillRect/>
          </a:stretch>
        </p:blipFill>
        <p:spPr>
          <a:xfrm>
            <a:off x="5141357" y="2860715"/>
            <a:ext cx="4347567" cy="793790"/>
          </a:xfrm>
          <a:prstGeom prst="rect">
            <a:avLst/>
          </a:prstGeom>
        </p:spPr>
      </p:pic>
      <p:sp>
        <p:nvSpPr>
          <p:cNvPr id="8" name="Text 4"/>
          <p:cNvSpPr/>
          <p:nvPr/>
        </p:nvSpPr>
        <p:spPr>
          <a:xfrm>
            <a:off x="5339715" y="3852863"/>
            <a:ext cx="2925008" cy="310158"/>
          </a:xfrm>
          <a:prstGeom prst="rect">
            <a:avLst/>
          </a:prstGeom>
          <a:noFill/>
          <a:ln/>
        </p:spPr>
        <p:txBody>
          <a:bodyPr wrap="none" lIns="0" tIns="0" rIns="0" bIns="0" rtlCol="0" anchor="t"/>
          <a:lstStyle/>
          <a:p>
            <a:pPr algn="l" indent="0" marL="0">
              <a:lnSpc>
                <a:spcPts val="2400"/>
              </a:lnSpc>
              <a:buNone/>
            </a:pPr>
            <a:r>
              <a:rPr lang="en-US" sz="1950" b="1" dirty="0">
                <a:solidFill>
                  <a:srgbClr val="39393C"/>
                </a:solidFill>
                <a:latin typeface="Playfair Display Bold" pitchFamily="34" charset="0"/>
                <a:ea typeface="Playfair Display Bold" pitchFamily="34" charset="-122"/>
                <a:cs typeface="Playfair Display Bold" pitchFamily="34" charset="-120"/>
              </a:rPr>
              <a:t>Fiber-Only Subscriptions</a:t>
            </a:r>
            <a:endParaRPr lang="en-US" sz="1950" dirty="0"/>
          </a:p>
        </p:txBody>
      </p:sp>
      <p:sp>
        <p:nvSpPr>
          <p:cNvPr id="9" name="Text 5"/>
          <p:cNvSpPr/>
          <p:nvPr/>
        </p:nvSpPr>
        <p:spPr>
          <a:xfrm>
            <a:off x="5339715" y="4282083"/>
            <a:ext cx="3950851" cy="2222778"/>
          </a:xfrm>
          <a:prstGeom prst="rect">
            <a:avLst/>
          </a:prstGeom>
          <a:noFill/>
          <a:ln/>
        </p:spPr>
        <p:txBody>
          <a:bodyPr wrap="square" lIns="0" tIns="0" rIns="0" bIns="0" rtlCol="0" anchor="t"/>
          <a:lstStyle/>
          <a:p>
            <a:pPr algn="l" indent="0" marL="0">
              <a:lnSpc>
                <a:spcPts val="2500"/>
              </a:lnSpc>
              <a:buNone/>
            </a:pPr>
            <a:r>
              <a:rPr lang="en-US" sz="1550" dirty="0">
                <a:solidFill>
                  <a:srgbClr val="39393C"/>
                </a:solidFill>
                <a:latin typeface="Open Sans" pitchFamily="34" charset="0"/>
                <a:ea typeface="Open Sans" pitchFamily="34" charset="-122"/>
                <a:cs typeface="Open Sans" pitchFamily="34" charset="-120"/>
              </a:rPr>
              <a:t>Customers with only fiber internet service, without additional bundled products, show increased churn. This suggests that a single-service relationship offers less stickiness, making them more susceptible to competitor offers or perceived value issues.</a:t>
            </a:r>
            <a:endParaRPr lang="en-US" sz="1550" dirty="0"/>
          </a:p>
        </p:txBody>
      </p:sp>
      <p:pic>
        <p:nvPicPr>
          <p:cNvPr id="10" name="Image 2" descr="preencoded.png">    </p:cNvPr>
          <p:cNvPicPr>
            <a:picLocks noChangeAspect="1"/>
          </p:cNvPicPr>
          <p:nvPr/>
        </p:nvPicPr>
        <p:blipFill>
          <a:blip r:embed="rId3"/>
          <a:stretch>
            <a:fillRect/>
          </a:stretch>
        </p:blipFill>
        <p:spPr>
          <a:xfrm>
            <a:off x="9488924" y="2860715"/>
            <a:ext cx="4347567" cy="793790"/>
          </a:xfrm>
          <a:prstGeom prst="rect">
            <a:avLst/>
          </a:prstGeom>
        </p:spPr>
      </p:pic>
      <p:sp>
        <p:nvSpPr>
          <p:cNvPr id="11" name="Text 6"/>
          <p:cNvSpPr/>
          <p:nvPr/>
        </p:nvSpPr>
        <p:spPr>
          <a:xfrm>
            <a:off x="9687282" y="3852863"/>
            <a:ext cx="2480905" cy="310158"/>
          </a:xfrm>
          <a:prstGeom prst="rect">
            <a:avLst/>
          </a:prstGeom>
          <a:noFill/>
          <a:ln/>
        </p:spPr>
        <p:txBody>
          <a:bodyPr wrap="none" lIns="0" tIns="0" rIns="0" bIns="0" rtlCol="0" anchor="t"/>
          <a:lstStyle/>
          <a:p>
            <a:pPr algn="l" indent="0" marL="0">
              <a:lnSpc>
                <a:spcPts val="2400"/>
              </a:lnSpc>
              <a:buNone/>
            </a:pPr>
            <a:r>
              <a:rPr lang="en-US" sz="1950" b="1" dirty="0">
                <a:solidFill>
                  <a:srgbClr val="39393C"/>
                </a:solidFill>
                <a:latin typeface="Playfair Display Bold" pitchFamily="34" charset="0"/>
                <a:ea typeface="Playfair Display Bold" pitchFamily="34" charset="-122"/>
                <a:cs typeface="Playfair Display Bold" pitchFamily="34" charset="-120"/>
              </a:rPr>
              <a:t>Lack of Add-Ons</a:t>
            </a:r>
            <a:endParaRPr lang="en-US" sz="1950" dirty="0"/>
          </a:p>
        </p:txBody>
      </p:sp>
      <p:sp>
        <p:nvSpPr>
          <p:cNvPr id="12" name="Text 7"/>
          <p:cNvSpPr/>
          <p:nvPr/>
        </p:nvSpPr>
        <p:spPr>
          <a:xfrm>
            <a:off x="9687282" y="4282083"/>
            <a:ext cx="3950851" cy="2222778"/>
          </a:xfrm>
          <a:prstGeom prst="rect">
            <a:avLst/>
          </a:prstGeom>
          <a:noFill/>
          <a:ln/>
        </p:spPr>
        <p:txBody>
          <a:bodyPr wrap="square" lIns="0" tIns="0" rIns="0" bIns="0" rtlCol="0" anchor="t"/>
          <a:lstStyle/>
          <a:p>
            <a:pPr algn="l" indent="0" marL="0">
              <a:lnSpc>
                <a:spcPts val="2500"/>
              </a:lnSpc>
              <a:buNone/>
            </a:pPr>
            <a:r>
              <a:rPr lang="en-US" sz="1550" dirty="0">
                <a:solidFill>
                  <a:srgbClr val="39393C"/>
                </a:solidFill>
                <a:latin typeface="Open Sans" pitchFamily="34" charset="0"/>
                <a:ea typeface="Open Sans" pitchFamily="34" charset="-122"/>
                <a:cs typeface="Open Sans" pitchFamily="34" charset="-120"/>
              </a:rPr>
              <a:t>Customers who have not adopted any additional services or add-ons (e.g., streaming packages, security features, tech support) are more likely to churn. Bundled services create greater perceived value and increased switching costs, fostering loyalty.</a:t>
            </a:r>
            <a:endParaRPr lang="en-US" sz="1550" dirty="0"/>
          </a:p>
        </p:txBody>
      </p:sp>
      <p:sp>
        <p:nvSpPr>
          <p:cNvPr id="13" name="Text 8"/>
          <p:cNvSpPr/>
          <p:nvPr/>
        </p:nvSpPr>
        <p:spPr>
          <a:xfrm>
            <a:off x="793790" y="6926461"/>
            <a:ext cx="13042821" cy="317540"/>
          </a:xfrm>
          <a:prstGeom prst="rect">
            <a:avLst/>
          </a:prstGeom>
          <a:noFill/>
          <a:ln/>
        </p:spPr>
        <p:txBody>
          <a:bodyPr wrap="none" lIns="0" tIns="0" rIns="0" bIns="0" rtlCol="0" anchor="t"/>
          <a:lstStyle/>
          <a:p>
            <a:pPr algn="l" indent="0" marL="0">
              <a:lnSpc>
                <a:spcPts val="2500"/>
              </a:lnSpc>
              <a:buNone/>
            </a:pPr>
            <a:r>
              <a:rPr lang="en-US" sz="1550" dirty="0">
                <a:solidFill>
                  <a:srgbClr val="39393C"/>
                </a:solidFill>
                <a:latin typeface="Open Sans" pitchFamily="34" charset="0"/>
                <a:ea typeface="Open Sans" pitchFamily="34" charset="-122"/>
                <a:cs typeface="Open Sans" pitchFamily="34" charset="-120"/>
              </a:rPr>
              <a:t>Each of these drivers presents a clear opportunity for intervention through strategic offers and improved customer engagement.</a:t>
            </a:r>
            <a:endParaRPr lang="en-US" sz="15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659368" y="453271"/>
            <a:ext cx="9002197" cy="515064"/>
          </a:xfrm>
          <a:prstGeom prst="rect">
            <a:avLst/>
          </a:prstGeom>
          <a:noFill/>
          <a:ln/>
        </p:spPr>
        <p:txBody>
          <a:bodyPr wrap="none" lIns="0" tIns="0" rIns="0" bIns="0" rtlCol="0" anchor="t"/>
          <a:lstStyle/>
          <a:p>
            <a:pPr algn="l" indent="0" marL="0">
              <a:lnSpc>
                <a:spcPts val="4050"/>
              </a:lnSpc>
              <a:buNone/>
            </a:pPr>
            <a:r>
              <a:rPr lang="en-US" sz="3200" b="1" dirty="0">
                <a:solidFill>
                  <a:srgbClr val="101014"/>
                </a:solidFill>
                <a:latin typeface="Playfair Display Bold" pitchFamily="34" charset="0"/>
                <a:ea typeface="Playfair Display Bold" pitchFamily="34" charset="-122"/>
                <a:cs typeface="Playfair Display Bold" pitchFamily="34" charset="-120"/>
              </a:rPr>
              <a:t>Who's At Risk? Profiling High-Value Customers</a:t>
            </a:r>
            <a:endParaRPr lang="en-US" sz="3200" dirty="0"/>
          </a:p>
        </p:txBody>
      </p:sp>
      <p:sp>
        <p:nvSpPr>
          <p:cNvPr id="3" name="Text 1"/>
          <p:cNvSpPr/>
          <p:nvPr/>
        </p:nvSpPr>
        <p:spPr>
          <a:xfrm>
            <a:off x="659368" y="1298019"/>
            <a:ext cx="13311664" cy="263843"/>
          </a:xfrm>
          <a:prstGeom prst="rect">
            <a:avLst/>
          </a:prstGeom>
          <a:noFill/>
          <a:ln/>
        </p:spPr>
        <p:txBody>
          <a:bodyPr wrap="none" lIns="0" tIns="0" rIns="0" bIns="0" rtlCol="0" anchor="t"/>
          <a:lstStyle/>
          <a:p>
            <a:pPr algn="l" indent="0" marL="0">
              <a:lnSpc>
                <a:spcPts val="2050"/>
              </a:lnSpc>
              <a:buNone/>
            </a:pPr>
            <a:r>
              <a:rPr lang="en-US" sz="1250" dirty="0">
                <a:solidFill>
                  <a:srgbClr val="39393C"/>
                </a:solidFill>
                <a:latin typeface="Open Sans" pitchFamily="34" charset="0"/>
                <a:ea typeface="Open Sans" pitchFamily="34" charset="-122"/>
                <a:cs typeface="Open Sans" pitchFamily="34" charset="-120"/>
              </a:rPr>
              <a:t>Our most valuable segment, while crucial for revenue, also shows the highest churn rate. Understanding their profile is vital for focused retention efforts.</a:t>
            </a:r>
            <a:endParaRPr lang="en-US" sz="1250" dirty="0"/>
          </a:p>
        </p:txBody>
      </p:sp>
      <p:sp>
        <p:nvSpPr>
          <p:cNvPr id="4" name="Text 2"/>
          <p:cNvSpPr/>
          <p:nvPr/>
        </p:nvSpPr>
        <p:spPr>
          <a:xfrm>
            <a:off x="659368" y="1895594"/>
            <a:ext cx="7140416" cy="791527"/>
          </a:xfrm>
          <a:prstGeom prst="rect">
            <a:avLst/>
          </a:prstGeom>
          <a:noFill/>
          <a:ln/>
        </p:spPr>
        <p:txBody>
          <a:bodyPr wrap="square" lIns="0" tIns="0" rIns="0" bIns="0" rtlCol="0" anchor="t"/>
          <a:lstStyle/>
          <a:p>
            <a:pPr algn="l" indent="0" marL="0">
              <a:lnSpc>
                <a:spcPts val="2050"/>
              </a:lnSpc>
              <a:buNone/>
            </a:pPr>
            <a:r>
              <a:rPr lang="en-US" sz="1250" dirty="0">
                <a:solidFill>
                  <a:srgbClr val="39393C"/>
                </a:solidFill>
                <a:latin typeface="Open Sans" pitchFamily="34" charset="0"/>
                <a:ea typeface="Open Sans" pitchFamily="34" charset="-122"/>
                <a:cs typeface="Open Sans" pitchFamily="34" charset="-120"/>
              </a:rPr>
              <a:t>We have identified </a:t>
            </a:r>
            <a:pPr algn="l" indent="0" marL="0">
              <a:lnSpc>
                <a:spcPts val="2050"/>
              </a:lnSpc>
              <a:buNone/>
            </a:pPr>
            <a:r>
              <a:rPr lang="en-US" sz="1250" b="1" dirty="0">
                <a:solidFill>
                  <a:srgbClr val="39393C"/>
                </a:solidFill>
                <a:latin typeface="Open Sans" pitchFamily="34" charset="0"/>
                <a:ea typeface="Open Sans" pitchFamily="34" charset="-122"/>
                <a:cs typeface="Open Sans" pitchFamily="34" charset="-120"/>
              </a:rPr>
              <a:t>1,762 high-value customers</a:t>
            </a:r>
            <a:pPr algn="l" indent="0" marL="0">
              <a:lnSpc>
                <a:spcPts val="2050"/>
              </a:lnSpc>
              <a:buNone/>
            </a:pPr>
            <a:r>
              <a:rPr lang="en-US" sz="1250" dirty="0">
                <a:solidFill>
                  <a:srgbClr val="39393C"/>
                </a:solidFill>
                <a:latin typeface="Open Sans" pitchFamily="34" charset="0"/>
                <a:ea typeface="Open Sans" pitchFamily="34" charset="-122"/>
                <a:cs typeface="Open Sans" pitchFamily="34" charset="-120"/>
              </a:rPr>
              <a:t> within our base, representing a significant portion of our recurring revenue. Their churn rate of </a:t>
            </a:r>
            <a:pPr algn="l" indent="0" marL="0">
              <a:lnSpc>
                <a:spcPts val="2050"/>
              </a:lnSpc>
              <a:buNone/>
            </a:pPr>
            <a:r>
              <a:rPr lang="en-US" sz="1250" b="1" dirty="0">
                <a:solidFill>
                  <a:srgbClr val="39393C"/>
                </a:solidFill>
                <a:latin typeface="Open Sans" pitchFamily="34" charset="0"/>
                <a:ea typeface="Open Sans" pitchFamily="34" charset="-122"/>
                <a:cs typeface="Open Sans" pitchFamily="34" charset="-120"/>
              </a:rPr>
              <a:t>33.03%</a:t>
            </a:r>
            <a:pPr algn="l" indent="0" marL="0">
              <a:lnSpc>
                <a:spcPts val="2050"/>
              </a:lnSpc>
              <a:buNone/>
            </a:pPr>
            <a:r>
              <a:rPr lang="en-US" sz="1250" dirty="0">
                <a:solidFill>
                  <a:srgbClr val="39393C"/>
                </a:solidFill>
                <a:latin typeface="Open Sans" pitchFamily="34" charset="0"/>
                <a:ea typeface="Open Sans" pitchFamily="34" charset="-122"/>
                <a:cs typeface="Open Sans" pitchFamily="34" charset="-120"/>
              </a:rPr>
              <a:t> is alarming and demands immediate, tailored strategies.</a:t>
            </a:r>
            <a:endParaRPr lang="en-US" sz="1250" dirty="0"/>
          </a:p>
        </p:txBody>
      </p:sp>
      <p:sp>
        <p:nvSpPr>
          <p:cNvPr id="5" name="Text 3"/>
          <p:cNvSpPr/>
          <p:nvPr/>
        </p:nvSpPr>
        <p:spPr>
          <a:xfrm>
            <a:off x="659368" y="2835473"/>
            <a:ext cx="7140416" cy="527685"/>
          </a:xfrm>
          <a:prstGeom prst="rect">
            <a:avLst/>
          </a:prstGeom>
          <a:noFill/>
          <a:ln/>
        </p:spPr>
        <p:txBody>
          <a:bodyPr wrap="square" lIns="0" tIns="0" rIns="0" bIns="0" rtlCol="0" anchor="t"/>
          <a:lstStyle/>
          <a:p>
            <a:pPr algn="l" indent="0" marL="0">
              <a:lnSpc>
                <a:spcPts val="2050"/>
              </a:lnSpc>
              <a:buNone/>
            </a:pPr>
            <a:r>
              <a:rPr lang="en-US" sz="1250" dirty="0">
                <a:solidFill>
                  <a:srgbClr val="39393C"/>
                </a:solidFill>
                <a:latin typeface="Open Sans" pitchFamily="34" charset="0"/>
                <a:ea typeface="Open Sans" pitchFamily="34" charset="-122"/>
                <a:cs typeface="Open Sans" pitchFamily="34" charset="-120"/>
              </a:rPr>
              <a:t>A deep dive into this segment reveals common characteristics that make them particularly vulnerable:</a:t>
            </a:r>
            <a:endParaRPr lang="en-US" sz="1250" dirty="0"/>
          </a:p>
        </p:txBody>
      </p:sp>
      <p:sp>
        <p:nvSpPr>
          <p:cNvPr id="6" name="Text 4"/>
          <p:cNvSpPr/>
          <p:nvPr/>
        </p:nvSpPr>
        <p:spPr>
          <a:xfrm>
            <a:off x="659368" y="3511510"/>
            <a:ext cx="7140416" cy="263843"/>
          </a:xfrm>
          <a:prstGeom prst="rect">
            <a:avLst/>
          </a:prstGeom>
          <a:noFill/>
          <a:ln/>
        </p:spPr>
        <p:txBody>
          <a:bodyPr wrap="none" lIns="0" tIns="0" rIns="0" bIns="0" rtlCol="0" anchor="t"/>
          <a:lstStyle/>
          <a:p>
            <a:pPr algn="l" marL="342900" indent="-342900">
              <a:lnSpc>
                <a:spcPts val="2050"/>
              </a:lnSpc>
              <a:buSzPct val="100000"/>
              <a:buChar char="•"/>
            </a:pPr>
            <a:r>
              <a:rPr lang="en-US" sz="1250" dirty="0">
                <a:solidFill>
                  <a:srgbClr val="39393C"/>
                </a:solidFill>
                <a:latin typeface="Open Sans" pitchFamily="34" charset="0"/>
                <a:ea typeface="Open Sans" pitchFamily="34" charset="-122"/>
                <a:cs typeface="Open Sans" pitchFamily="34" charset="-120"/>
              </a:rPr>
              <a:t>Primarily on month-to-month contracts.</a:t>
            </a:r>
            <a:endParaRPr lang="en-US" sz="1250" dirty="0"/>
          </a:p>
        </p:txBody>
      </p:sp>
      <p:sp>
        <p:nvSpPr>
          <p:cNvPr id="7" name="Text 5"/>
          <p:cNvSpPr/>
          <p:nvPr/>
        </p:nvSpPr>
        <p:spPr>
          <a:xfrm>
            <a:off x="659368" y="3832979"/>
            <a:ext cx="7140416" cy="263843"/>
          </a:xfrm>
          <a:prstGeom prst="rect">
            <a:avLst/>
          </a:prstGeom>
          <a:noFill/>
          <a:ln/>
        </p:spPr>
        <p:txBody>
          <a:bodyPr wrap="none" lIns="0" tIns="0" rIns="0" bIns="0" rtlCol="0" anchor="t"/>
          <a:lstStyle/>
          <a:p>
            <a:pPr algn="l" marL="342900" indent="-342900">
              <a:lnSpc>
                <a:spcPts val="2050"/>
              </a:lnSpc>
              <a:buSzPct val="100000"/>
              <a:buChar char="•"/>
            </a:pPr>
            <a:r>
              <a:rPr lang="en-US" sz="1250" dirty="0">
                <a:solidFill>
                  <a:srgbClr val="39393C"/>
                </a:solidFill>
                <a:latin typeface="Open Sans" pitchFamily="34" charset="0"/>
                <a:ea typeface="Open Sans" pitchFamily="34" charset="-122"/>
                <a:cs typeface="Open Sans" pitchFamily="34" charset="-120"/>
              </a:rPr>
              <a:t>Often subscribe to fiber internet as a standalone service.</a:t>
            </a:r>
            <a:endParaRPr lang="en-US" sz="1250" dirty="0"/>
          </a:p>
        </p:txBody>
      </p:sp>
      <p:sp>
        <p:nvSpPr>
          <p:cNvPr id="8" name="Text 6"/>
          <p:cNvSpPr/>
          <p:nvPr/>
        </p:nvSpPr>
        <p:spPr>
          <a:xfrm>
            <a:off x="659368" y="4154448"/>
            <a:ext cx="7140416" cy="263843"/>
          </a:xfrm>
          <a:prstGeom prst="rect">
            <a:avLst/>
          </a:prstGeom>
          <a:noFill/>
          <a:ln/>
        </p:spPr>
        <p:txBody>
          <a:bodyPr wrap="none" lIns="0" tIns="0" rIns="0" bIns="0" rtlCol="0" anchor="t"/>
          <a:lstStyle/>
          <a:p>
            <a:pPr algn="l" marL="342900" indent="-342900">
              <a:lnSpc>
                <a:spcPts val="2050"/>
              </a:lnSpc>
              <a:buSzPct val="100000"/>
              <a:buChar char="•"/>
            </a:pPr>
            <a:r>
              <a:rPr lang="en-US" sz="1250" dirty="0">
                <a:solidFill>
                  <a:srgbClr val="39393C"/>
                </a:solidFill>
                <a:latin typeface="Open Sans" pitchFamily="34" charset="0"/>
                <a:ea typeface="Open Sans" pitchFamily="34" charset="-122"/>
                <a:cs typeface="Open Sans" pitchFamily="34" charset="-120"/>
              </a:rPr>
              <a:t>Minimal or no additional services/add-ons.</a:t>
            </a:r>
            <a:endParaRPr lang="en-US" sz="1250" dirty="0"/>
          </a:p>
        </p:txBody>
      </p:sp>
      <p:sp>
        <p:nvSpPr>
          <p:cNvPr id="9" name="Text 7"/>
          <p:cNvSpPr/>
          <p:nvPr/>
        </p:nvSpPr>
        <p:spPr>
          <a:xfrm>
            <a:off x="659368" y="4475917"/>
            <a:ext cx="7140416" cy="263843"/>
          </a:xfrm>
          <a:prstGeom prst="rect">
            <a:avLst/>
          </a:prstGeom>
          <a:noFill/>
          <a:ln/>
        </p:spPr>
        <p:txBody>
          <a:bodyPr wrap="none" lIns="0" tIns="0" rIns="0" bIns="0" rtlCol="0" anchor="t"/>
          <a:lstStyle/>
          <a:p>
            <a:pPr algn="l" marL="342900" indent="-342900">
              <a:lnSpc>
                <a:spcPts val="2050"/>
              </a:lnSpc>
              <a:buSzPct val="100000"/>
              <a:buChar char="•"/>
            </a:pPr>
            <a:r>
              <a:rPr lang="en-US" sz="1250" dirty="0">
                <a:solidFill>
                  <a:srgbClr val="39393C"/>
                </a:solidFill>
                <a:latin typeface="Open Sans" pitchFamily="34" charset="0"/>
                <a:ea typeface="Open Sans" pitchFamily="34" charset="-122"/>
                <a:cs typeface="Open Sans" pitchFamily="34" charset="-120"/>
              </a:rPr>
              <a:t>Likely to be digitally savvy and responsive to competitor offers.</a:t>
            </a:r>
            <a:endParaRPr lang="en-US" sz="1250" dirty="0"/>
          </a:p>
        </p:txBody>
      </p:sp>
      <p:pic>
        <p:nvPicPr>
          <p:cNvPr id="10" name="Image 0" descr="preencoded.png">    </p:cNvPr>
          <p:cNvPicPr>
            <a:picLocks noChangeAspect="1"/>
          </p:cNvPicPr>
          <p:nvPr/>
        </p:nvPicPr>
        <p:blipFill>
          <a:blip r:embed="rId1"/>
          <a:stretch>
            <a:fillRect/>
          </a:stretch>
        </p:blipFill>
        <p:spPr>
          <a:xfrm>
            <a:off x="8209598" y="1932623"/>
            <a:ext cx="5768935" cy="5768935"/>
          </a:xfrm>
          <a:prstGeom prst="rect">
            <a:avLst/>
          </a:prstGeom>
        </p:spPr>
      </p:pic>
      <p:sp>
        <p:nvSpPr>
          <p:cNvPr id="11" name="Text 8"/>
          <p:cNvSpPr/>
          <p:nvPr/>
        </p:nvSpPr>
        <p:spPr>
          <a:xfrm>
            <a:off x="659368" y="8072318"/>
            <a:ext cx="13311664" cy="263843"/>
          </a:xfrm>
          <a:prstGeom prst="rect">
            <a:avLst/>
          </a:prstGeom>
          <a:noFill/>
          <a:ln/>
        </p:spPr>
        <p:txBody>
          <a:bodyPr wrap="none" lIns="0" tIns="0" rIns="0" bIns="0" rtlCol="0" anchor="t"/>
          <a:lstStyle/>
          <a:p>
            <a:pPr algn="ctr" indent="0" marL="0">
              <a:lnSpc>
                <a:spcPts val="2050"/>
              </a:lnSpc>
              <a:buNone/>
            </a:pPr>
            <a:r>
              <a:rPr lang="en-US" sz="1250" dirty="0">
                <a:solidFill>
                  <a:srgbClr val="39393C"/>
                </a:solidFill>
                <a:latin typeface="Open Sans" pitchFamily="34" charset="0"/>
                <a:ea typeface="Open Sans" pitchFamily="34" charset="-122"/>
                <a:cs typeface="Open Sans" pitchFamily="34" charset="-120"/>
              </a:rPr>
              <a:t>Protecting this segment is paramount to stabilizing our revenue base.</a:t>
            </a:r>
            <a:endParaRPr lang="en-US" sz="12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1313140"/>
            <a:ext cx="7974925" cy="620078"/>
          </a:xfrm>
          <a:prstGeom prst="rect">
            <a:avLst/>
          </a:prstGeom>
          <a:noFill/>
          <a:ln/>
        </p:spPr>
        <p:txBody>
          <a:bodyPr wrap="none" lIns="0" tIns="0" rIns="0" bIns="0" rtlCol="0" anchor="t"/>
          <a:lstStyle/>
          <a:p>
            <a:pPr algn="l" indent="0" marL="0">
              <a:lnSpc>
                <a:spcPts val="4850"/>
              </a:lnSpc>
              <a:buNone/>
            </a:pPr>
            <a:r>
              <a:rPr lang="en-US" sz="3900" b="1" dirty="0">
                <a:solidFill>
                  <a:srgbClr val="101014"/>
                </a:solidFill>
                <a:latin typeface="Playfair Display Bold" pitchFamily="34" charset="0"/>
                <a:ea typeface="Playfair Display Bold" pitchFamily="34" charset="-122"/>
                <a:cs typeface="Playfair Display Bold" pitchFamily="34" charset="-120"/>
              </a:rPr>
              <a:t>Where to Act: Retention Target List</a:t>
            </a:r>
            <a:endParaRPr lang="en-US" sz="3900" dirty="0"/>
          </a:p>
        </p:txBody>
      </p:sp>
      <p:sp>
        <p:nvSpPr>
          <p:cNvPr id="3" name="Text 1"/>
          <p:cNvSpPr/>
          <p:nvPr/>
        </p:nvSpPr>
        <p:spPr>
          <a:xfrm>
            <a:off x="793790" y="2330053"/>
            <a:ext cx="13042821" cy="635079"/>
          </a:xfrm>
          <a:prstGeom prst="rect">
            <a:avLst/>
          </a:prstGeom>
          <a:noFill/>
          <a:ln/>
        </p:spPr>
        <p:txBody>
          <a:bodyPr wrap="square" lIns="0" tIns="0" rIns="0" bIns="0" rtlCol="0" anchor="t"/>
          <a:lstStyle/>
          <a:p>
            <a:pPr algn="l" indent="0" marL="0">
              <a:lnSpc>
                <a:spcPts val="2500"/>
              </a:lnSpc>
              <a:buNone/>
            </a:pPr>
            <a:r>
              <a:rPr lang="en-US" sz="1550" dirty="0">
                <a:solidFill>
                  <a:srgbClr val="39393C"/>
                </a:solidFill>
                <a:latin typeface="Open Sans" pitchFamily="34" charset="0"/>
                <a:ea typeface="Open Sans" pitchFamily="34" charset="-122"/>
                <a:cs typeface="Open Sans" pitchFamily="34" charset="-120"/>
              </a:rPr>
              <a:t>To maximize our impact, we've prioritized high-value customers for immediate retention efforts. The following table showcases a sample of our top 50 targets based on their monthly charge, highlighting their potential impact on revenue.</a:t>
            </a:r>
            <a:endParaRPr lang="en-US" sz="1550" dirty="0"/>
          </a:p>
        </p:txBody>
      </p:sp>
      <p:sp>
        <p:nvSpPr>
          <p:cNvPr id="4" name="Shape 2"/>
          <p:cNvSpPr/>
          <p:nvPr/>
        </p:nvSpPr>
        <p:spPr>
          <a:xfrm>
            <a:off x="793790" y="3188375"/>
            <a:ext cx="13042821" cy="2869763"/>
          </a:xfrm>
          <a:prstGeom prst="roundRect">
            <a:avLst>
              <a:gd name="adj" fmla="val 1037"/>
            </a:avLst>
          </a:prstGeom>
          <a:noFill/>
          <a:ln w="7620">
            <a:solidFill>
              <a:srgbClr val="000000">
                <a:alpha val="8000"/>
              </a:srgbClr>
            </a:solidFill>
            <a:prstDash val="solid"/>
          </a:ln>
        </p:spPr>
      </p:sp>
      <p:sp>
        <p:nvSpPr>
          <p:cNvPr id="5" name="Shape 3"/>
          <p:cNvSpPr/>
          <p:nvPr/>
        </p:nvSpPr>
        <p:spPr>
          <a:xfrm>
            <a:off x="801410" y="3195995"/>
            <a:ext cx="13027581" cy="570905"/>
          </a:xfrm>
          <a:prstGeom prst="rect">
            <a:avLst/>
          </a:prstGeom>
          <a:solidFill>
            <a:srgbClr val="FFFFFF">
              <a:alpha val="4000"/>
            </a:srgbClr>
          </a:solidFill>
          <a:ln/>
        </p:spPr>
      </p:sp>
      <p:sp>
        <p:nvSpPr>
          <p:cNvPr id="6" name="Text 4"/>
          <p:cNvSpPr/>
          <p:nvPr/>
        </p:nvSpPr>
        <p:spPr>
          <a:xfrm>
            <a:off x="1000125" y="3322677"/>
            <a:ext cx="2204918" cy="317540"/>
          </a:xfrm>
          <a:prstGeom prst="rect">
            <a:avLst/>
          </a:prstGeom>
          <a:noFill/>
          <a:ln/>
        </p:spPr>
        <p:txBody>
          <a:bodyPr wrap="none" lIns="0" tIns="0" rIns="0" bIns="0" rtlCol="0" anchor="t"/>
          <a:lstStyle/>
          <a:p>
            <a:pPr algn="l" indent="0" marL="0">
              <a:lnSpc>
                <a:spcPts val="2500"/>
              </a:lnSpc>
              <a:buNone/>
            </a:pPr>
            <a:r>
              <a:rPr lang="en-US" sz="1550" dirty="0">
                <a:solidFill>
                  <a:srgbClr val="39393C"/>
                </a:solidFill>
                <a:latin typeface="Open Sans" pitchFamily="34" charset="0"/>
                <a:ea typeface="Open Sans" pitchFamily="34" charset="-122"/>
                <a:cs typeface="Open Sans" pitchFamily="34" charset="-120"/>
              </a:rPr>
              <a:t>CUST001</a:t>
            </a:r>
            <a:endParaRPr lang="en-US" sz="1550" dirty="0"/>
          </a:p>
        </p:txBody>
      </p:sp>
      <p:sp>
        <p:nvSpPr>
          <p:cNvPr id="7" name="Text 5"/>
          <p:cNvSpPr/>
          <p:nvPr/>
        </p:nvSpPr>
        <p:spPr>
          <a:xfrm>
            <a:off x="3609380" y="3322677"/>
            <a:ext cx="2201108" cy="317540"/>
          </a:xfrm>
          <a:prstGeom prst="rect">
            <a:avLst/>
          </a:prstGeom>
          <a:noFill/>
          <a:ln/>
        </p:spPr>
        <p:txBody>
          <a:bodyPr wrap="none" lIns="0" tIns="0" rIns="0" bIns="0" rtlCol="0" anchor="t"/>
          <a:lstStyle/>
          <a:p>
            <a:pPr algn="l" indent="0" marL="0">
              <a:lnSpc>
                <a:spcPts val="2500"/>
              </a:lnSpc>
              <a:buNone/>
            </a:pPr>
            <a:r>
              <a:rPr lang="en-US" sz="1550" dirty="0">
                <a:solidFill>
                  <a:srgbClr val="39393C"/>
                </a:solidFill>
                <a:latin typeface="Open Sans" pitchFamily="34" charset="0"/>
                <a:ea typeface="Open Sans" pitchFamily="34" charset="-122"/>
                <a:cs typeface="Open Sans" pitchFamily="34" charset="-120"/>
              </a:rPr>
              <a:t>150.00</a:t>
            </a:r>
            <a:endParaRPr lang="en-US" sz="1550" dirty="0"/>
          </a:p>
        </p:txBody>
      </p:sp>
      <p:sp>
        <p:nvSpPr>
          <p:cNvPr id="8" name="Text 6"/>
          <p:cNvSpPr/>
          <p:nvPr/>
        </p:nvSpPr>
        <p:spPr>
          <a:xfrm>
            <a:off x="6214824" y="3322677"/>
            <a:ext cx="2201108" cy="317540"/>
          </a:xfrm>
          <a:prstGeom prst="rect">
            <a:avLst/>
          </a:prstGeom>
          <a:noFill/>
          <a:ln/>
        </p:spPr>
        <p:txBody>
          <a:bodyPr wrap="none" lIns="0" tIns="0" rIns="0" bIns="0" rtlCol="0" anchor="t"/>
          <a:lstStyle/>
          <a:p>
            <a:pPr algn="l" indent="0" marL="0">
              <a:lnSpc>
                <a:spcPts val="2500"/>
              </a:lnSpc>
              <a:buNone/>
            </a:pPr>
            <a:r>
              <a:rPr lang="en-US" sz="1550" dirty="0">
                <a:solidFill>
                  <a:srgbClr val="39393C"/>
                </a:solidFill>
                <a:latin typeface="Open Sans" pitchFamily="34" charset="0"/>
                <a:ea typeface="Open Sans" pitchFamily="34" charset="-122"/>
                <a:cs typeface="Open Sans" pitchFamily="34" charset="-120"/>
              </a:rPr>
              <a:t>Month-to-Month</a:t>
            </a:r>
            <a:endParaRPr lang="en-US" sz="1550" dirty="0"/>
          </a:p>
        </p:txBody>
      </p:sp>
      <p:sp>
        <p:nvSpPr>
          <p:cNvPr id="9" name="Text 7"/>
          <p:cNvSpPr/>
          <p:nvPr/>
        </p:nvSpPr>
        <p:spPr>
          <a:xfrm>
            <a:off x="8820269" y="3322677"/>
            <a:ext cx="2201108" cy="317540"/>
          </a:xfrm>
          <a:prstGeom prst="rect">
            <a:avLst/>
          </a:prstGeom>
          <a:noFill/>
          <a:ln/>
        </p:spPr>
        <p:txBody>
          <a:bodyPr wrap="none" lIns="0" tIns="0" rIns="0" bIns="0" rtlCol="0" anchor="t"/>
          <a:lstStyle/>
          <a:p>
            <a:pPr algn="l" indent="0" marL="0">
              <a:lnSpc>
                <a:spcPts val="2500"/>
              </a:lnSpc>
              <a:buNone/>
            </a:pPr>
            <a:r>
              <a:rPr lang="en-US" sz="1550" dirty="0">
                <a:solidFill>
                  <a:srgbClr val="39393C"/>
                </a:solidFill>
                <a:latin typeface="Open Sans" pitchFamily="34" charset="0"/>
                <a:ea typeface="Open Sans" pitchFamily="34" charset="-122"/>
                <a:cs typeface="Open Sans" pitchFamily="34" charset="-120"/>
              </a:rPr>
              <a:t>Fiber</a:t>
            </a:r>
            <a:endParaRPr lang="en-US" sz="1550" dirty="0"/>
          </a:p>
        </p:txBody>
      </p:sp>
      <p:sp>
        <p:nvSpPr>
          <p:cNvPr id="10" name="Text 8"/>
          <p:cNvSpPr/>
          <p:nvPr/>
        </p:nvSpPr>
        <p:spPr>
          <a:xfrm>
            <a:off x="11425714" y="3322677"/>
            <a:ext cx="2204918" cy="317540"/>
          </a:xfrm>
          <a:prstGeom prst="rect">
            <a:avLst/>
          </a:prstGeom>
          <a:noFill/>
          <a:ln/>
        </p:spPr>
        <p:txBody>
          <a:bodyPr wrap="none" lIns="0" tIns="0" rIns="0" bIns="0" rtlCol="0" anchor="t"/>
          <a:lstStyle/>
          <a:p>
            <a:pPr algn="l" indent="0" marL="0">
              <a:lnSpc>
                <a:spcPts val="2500"/>
              </a:lnSpc>
              <a:buNone/>
            </a:pPr>
            <a:r>
              <a:rPr lang="en-US" sz="1550" dirty="0">
                <a:solidFill>
                  <a:srgbClr val="39393C"/>
                </a:solidFill>
                <a:latin typeface="Open Sans" pitchFamily="34" charset="0"/>
                <a:ea typeface="Open Sans" pitchFamily="34" charset="-122"/>
                <a:cs typeface="Open Sans" pitchFamily="34" charset="-120"/>
              </a:rPr>
              <a:t>0.85</a:t>
            </a:r>
            <a:endParaRPr lang="en-US" sz="1550" dirty="0"/>
          </a:p>
        </p:txBody>
      </p:sp>
      <p:sp>
        <p:nvSpPr>
          <p:cNvPr id="11" name="Shape 9"/>
          <p:cNvSpPr/>
          <p:nvPr/>
        </p:nvSpPr>
        <p:spPr>
          <a:xfrm>
            <a:off x="801410" y="3766899"/>
            <a:ext cx="13027581" cy="570905"/>
          </a:xfrm>
          <a:prstGeom prst="rect">
            <a:avLst/>
          </a:prstGeom>
          <a:solidFill>
            <a:srgbClr val="000000">
              <a:alpha val="4000"/>
            </a:srgbClr>
          </a:solidFill>
          <a:ln/>
        </p:spPr>
      </p:sp>
      <p:sp>
        <p:nvSpPr>
          <p:cNvPr id="12" name="Text 10"/>
          <p:cNvSpPr/>
          <p:nvPr/>
        </p:nvSpPr>
        <p:spPr>
          <a:xfrm>
            <a:off x="1000125" y="3893582"/>
            <a:ext cx="2204918" cy="317540"/>
          </a:xfrm>
          <a:prstGeom prst="rect">
            <a:avLst/>
          </a:prstGeom>
          <a:noFill/>
          <a:ln/>
        </p:spPr>
        <p:txBody>
          <a:bodyPr wrap="none" lIns="0" tIns="0" rIns="0" bIns="0" rtlCol="0" anchor="t"/>
          <a:lstStyle/>
          <a:p>
            <a:pPr algn="l" indent="0" marL="0">
              <a:lnSpc>
                <a:spcPts val="2500"/>
              </a:lnSpc>
              <a:buNone/>
            </a:pPr>
            <a:r>
              <a:rPr lang="en-US" sz="1550" dirty="0">
                <a:solidFill>
                  <a:srgbClr val="39393C"/>
                </a:solidFill>
                <a:latin typeface="Open Sans" pitchFamily="34" charset="0"/>
                <a:ea typeface="Open Sans" pitchFamily="34" charset="-122"/>
                <a:cs typeface="Open Sans" pitchFamily="34" charset="-120"/>
              </a:rPr>
              <a:t>CUST002</a:t>
            </a:r>
            <a:endParaRPr lang="en-US" sz="1550" dirty="0"/>
          </a:p>
        </p:txBody>
      </p:sp>
      <p:sp>
        <p:nvSpPr>
          <p:cNvPr id="13" name="Text 11"/>
          <p:cNvSpPr/>
          <p:nvPr/>
        </p:nvSpPr>
        <p:spPr>
          <a:xfrm>
            <a:off x="3609380" y="3893582"/>
            <a:ext cx="2201108" cy="317540"/>
          </a:xfrm>
          <a:prstGeom prst="rect">
            <a:avLst/>
          </a:prstGeom>
          <a:noFill/>
          <a:ln/>
        </p:spPr>
        <p:txBody>
          <a:bodyPr wrap="none" lIns="0" tIns="0" rIns="0" bIns="0" rtlCol="0" anchor="t"/>
          <a:lstStyle/>
          <a:p>
            <a:pPr algn="l" indent="0" marL="0">
              <a:lnSpc>
                <a:spcPts val="2500"/>
              </a:lnSpc>
              <a:buNone/>
            </a:pPr>
            <a:r>
              <a:rPr lang="en-US" sz="1550" dirty="0">
                <a:solidFill>
                  <a:srgbClr val="39393C"/>
                </a:solidFill>
                <a:latin typeface="Open Sans" pitchFamily="34" charset="0"/>
                <a:ea typeface="Open Sans" pitchFamily="34" charset="-122"/>
                <a:cs typeface="Open Sans" pitchFamily="34" charset="-120"/>
              </a:rPr>
              <a:t>145.50</a:t>
            </a:r>
            <a:endParaRPr lang="en-US" sz="1550" dirty="0"/>
          </a:p>
        </p:txBody>
      </p:sp>
      <p:sp>
        <p:nvSpPr>
          <p:cNvPr id="14" name="Text 12"/>
          <p:cNvSpPr/>
          <p:nvPr/>
        </p:nvSpPr>
        <p:spPr>
          <a:xfrm>
            <a:off x="6214824" y="3893582"/>
            <a:ext cx="2201108" cy="317540"/>
          </a:xfrm>
          <a:prstGeom prst="rect">
            <a:avLst/>
          </a:prstGeom>
          <a:noFill/>
          <a:ln/>
        </p:spPr>
        <p:txBody>
          <a:bodyPr wrap="none" lIns="0" tIns="0" rIns="0" bIns="0" rtlCol="0" anchor="t"/>
          <a:lstStyle/>
          <a:p>
            <a:pPr algn="l" indent="0" marL="0">
              <a:lnSpc>
                <a:spcPts val="2500"/>
              </a:lnSpc>
              <a:buNone/>
            </a:pPr>
            <a:r>
              <a:rPr lang="en-US" sz="1550" dirty="0">
                <a:solidFill>
                  <a:srgbClr val="39393C"/>
                </a:solidFill>
                <a:latin typeface="Open Sans" pitchFamily="34" charset="0"/>
                <a:ea typeface="Open Sans" pitchFamily="34" charset="-122"/>
                <a:cs typeface="Open Sans" pitchFamily="34" charset="-120"/>
              </a:rPr>
              <a:t>Month-to-Month</a:t>
            </a:r>
            <a:endParaRPr lang="en-US" sz="1550" dirty="0"/>
          </a:p>
        </p:txBody>
      </p:sp>
      <p:sp>
        <p:nvSpPr>
          <p:cNvPr id="15" name="Text 13"/>
          <p:cNvSpPr/>
          <p:nvPr/>
        </p:nvSpPr>
        <p:spPr>
          <a:xfrm>
            <a:off x="8820269" y="3893582"/>
            <a:ext cx="2201108" cy="317540"/>
          </a:xfrm>
          <a:prstGeom prst="rect">
            <a:avLst/>
          </a:prstGeom>
          <a:noFill/>
          <a:ln/>
        </p:spPr>
        <p:txBody>
          <a:bodyPr wrap="none" lIns="0" tIns="0" rIns="0" bIns="0" rtlCol="0" anchor="t"/>
          <a:lstStyle/>
          <a:p>
            <a:pPr algn="l" indent="0" marL="0">
              <a:lnSpc>
                <a:spcPts val="2500"/>
              </a:lnSpc>
              <a:buNone/>
            </a:pPr>
            <a:r>
              <a:rPr lang="en-US" sz="1550" dirty="0">
                <a:solidFill>
                  <a:srgbClr val="39393C"/>
                </a:solidFill>
                <a:latin typeface="Open Sans" pitchFamily="34" charset="0"/>
                <a:ea typeface="Open Sans" pitchFamily="34" charset="-122"/>
                <a:cs typeface="Open Sans" pitchFamily="34" charset="-120"/>
              </a:rPr>
              <a:t>Fiber</a:t>
            </a:r>
            <a:endParaRPr lang="en-US" sz="1550" dirty="0"/>
          </a:p>
        </p:txBody>
      </p:sp>
      <p:sp>
        <p:nvSpPr>
          <p:cNvPr id="16" name="Text 14"/>
          <p:cNvSpPr/>
          <p:nvPr/>
        </p:nvSpPr>
        <p:spPr>
          <a:xfrm>
            <a:off x="11425714" y="3893582"/>
            <a:ext cx="2204918" cy="317540"/>
          </a:xfrm>
          <a:prstGeom prst="rect">
            <a:avLst/>
          </a:prstGeom>
          <a:noFill/>
          <a:ln/>
        </p:spPr>
        <p:txBody>
          <a:bodyPr wrap="none" lIns="0" tIns="0" rIns="0" bIns="0" rtlCol="0" anchor="t"/>
          <a:lstStyle/>
          <a:p>
            <a:pPr algn="l" indent="0" marL="0">
              <a:lnSpc>
                <a:spcPts val="2500"/>
              </a:lnSpc>
              <a:buNone/>
            </a:pPr>
            <a:r>
              <a:rPr lang="en-US" sz="1550" dirty="0">
                <a:solidFill>
                  <a:srgbClr val="39393C"/>
                </a:solidFill>
                <a:latin typeface="Open Sans" pitchFamily="34" charset="0"/>
                <a:ea typeface="Open Sans" pitchFamily="34" charset="-122"/>
                <a:cs typeface="Open Sans" pitchFamily="34" charset="-120"/>
              </a:rPr>
              <a:t>0.82</a:t>
            </a:r>
            <a:endParaRPr lang="en-US" sz="1550" dirty="0"/>
          </a:p>
        </p:txBody>
      </p:sp>
      <p:sp>
        <p:nvSpPr>
          <p:cNvPr id="17" name="Shape 15"/>
          <p:cNvSpPr/>
          <p:nvPr/>
        </p:nvSpPr>
        <p:spPr>
          <a:xfrm>
            <a:off x="801410" y="4337804"/>
            <a:ext cx="13027581" cy="570905"/>
          </a:xfrm>
          <a:prstGeom prst="rect">
            <a:avLst/>
          </a:prstGeom>
          <a:solidFill>
            <a:srgbClr val="FFFFFF">
              <a:alpha val="4000"/>
            </a:srgbClr>
          </a:solidFill>
          <a:ln/>
        </p:spPr>
      </p:sp>
      <p:sp>
        <p:nvSpPr>
          <p:cNvPr id="18" name="Text 16"/>
          <p:cNvSpPr/>
          <p:nvPr/>
        </p:nvSpPr>
        <p:spPr>
          <a:xfrm>
            <a:off x="1000125" y="4464487"/>
            <a:ext cx="2204918" cy="317540"/>
          </a:xfrm>
          <a:prstGeom prst="rect">
            <a:avLst/>
          </a:prstGeom>
          <a:noFill/>
          <a:ln/>
        </p:spPr>
        <p:txBody>
          <a:bodyPr wrap="none" lIns="0" tIns="0" rIns="0" bIns="0" rtlCol="0" anchor="t"/>
          <a:lstStyle/>
          <a:p>
            <a:pPr algn="l" indent="0" marL="0">
              <a:lnSpc>
                <a:spcPts val="2500"/>
              </a:lnSpc>
              <a:buNone/>
            </a:pPr>
            <a:r>
              <a:rPr lang="en-US" sz="1550" dirty="0">
                <a:solidFill>
                  <a:srgbClr val="39393C"/>
                </a:solidFill>
                <a:latin typeface="Open Sans" pitchFamily="34" charset="0"/>
                <a:ea typeface="Open Sans" pitchFamily="34" charset="-122"/>
                <a:cs typeface="Open Sans" pitchFamily="34" charset="-120"/>
              </a:rPr>
              <a:t>CUST003</a:t>
            </a:r>
            <a:endParaRPr lang="en-US" sz="1550" dirty="0"/>
          </a:p>
        </p:txBody>
      </p:sp>
      <p:sp>
        <p:nvSpPr>
          <p:cNvPr id="19" name="Text 17"/>
          <p:cNvSpPr/>
          <p:nvPr/>
        </p:nvSpPr>
        <p:spPr>
          <a:xfrm>
            <a:off x="3609380" y="4464487"/>
            <a:ext cx="2201108" cy="317540"/>
          </a:xfrm>
          <a:prstGeom prst="rect">
            <a:avLst/>
          </a:prstGeom>
          <a:noFill/>
          <a:ln/>
        </p:spPr>
        <p:txBody>
          <a:bodyPr wrap="none" lIns="0" tIns="0" rIns="0" bIns="0" rtlCol="0" anchor="t"/>
          <a:lstStyle/>
          <a:p>
            <a:pPr algn="l" indent="0" marL="0">
              <a:lnSpc>
                <a:spcPts val="2500"/>
              </a:lnSpc>
              <a:buNone/>
            </a:pPr>
            <a:r>
              <a:rPr lang="en-US" sz="1550" dirty="0">
                <a:solidFill>
                  <a:srgbClr val="39393C"/>
                </a:solidFill>
                <a:latin typeface="Open Sans" pitchFamily="34" charset="0"/>
                <a:ea typeface="Open Sans" pitchFamily="34" charset="-122"/>
                <a:cs typeface="Open Sans" pitchFamily="34" charset="-120"/>
              </a:rPr>
              <a:t>140.00</a:t>
            </a:r>
            <a:endParaRPr lang="en-US" sz="1550" dirty="0"/>
          </a:p>
        </p:txBody>
      </p:sp>
      <p:sp>
        <p:nvSpPr>
          <p:cNvPr id="20" name="Text 18"/>
          <p:cNvSpPr/>
          <p:nvPr/>
        </p:nvSpPr>
        <p:spPr>
          <a:xfrm>
            <a:off x="6214824" y="4464487"/>
            <a:ext cx="2201108" cy="317540"/>
          </a:xfrm>
          <a:prstGeom prst="rect">
            <a:avLst/>
          </a:prstGeom>
          <a:noFill/>
          <a:ln/>
        </p:spPr>
        <p:txBody>
          <a:bodyPr wrap="none" lIns="0" tIns="0" rIns="0" bIns="0" rtlCol="0" anchor="t"/>
          <a:lstStyle/>
          <a:p>
            <a:pPr algn="l" indent="0" marL="0">
              <a:lnSpc>
                <a:spcPts val="2500"/>
              </a:lnSpc>
              <a:buNone/>
            </a:pPr>
            <a:r>
              <a:rPr lang="en-US" sz="1550" dirty="0">
                <a:solidFill>
                  <a:srgbClr val="39393C"/>
                </a:solidFill>
                <a:latin typeface="Open Sans" pitchFamily="34" charset="0"/>
                <a:ea typeface="Open Sans" pitchFamily="34" charset="-122"/>
                <a:cs typeface="Open Sans" pitchFamily="34" charset="-120"/>
              </a:rPr>
              <a:t>Month-to-Month</a:t>
            </a:r>
            <a:endParaRPr lang="en-US" sz="1550" dirty="0"/>
          </a:p>
        </p:txBody>
      </p:sp>
      <p:sp>
        <p:nvSpPr>
          <p:cNvPr id="21" name="Text 19"/>
          <p:cNvSpPr/>
          <p:nvPr/>
        </p:nvSpPr>
        <p:spPr>
          <a:xfrm>
            <a:off x="8820269" y="4464487"/>
            <a:ext cx="2201108" cy="317540"/>
          </a:xfrm>
          <a:prstGeom prst="rect">
            <a:avLst/>
          </a:prstGeom>
          <a:noFill/>
          <a:ln/>
        </p:spPr>
        <p:txBody>
          <a:bodyPr wrap="none" lIns="0" tIns="0" rIns="0" bIns="0" rtlCol="0" anchor="t"/>
          <a:lstStyle/>
          <a:p>
            <a:pPr algn="l" indent="0" marL="0">
              <a:lnSpc>
                <a:spcPts val="2500"/>
              </a:lnSpc>
              <a:buNone/>
            </a:pPr>
            <a:r>
              <a:rPr lang="en-US" sz="1550" dirty="0">
                <a:solidFill>
                  <a:srgbClr val="39393C"/>
                </a:solidFill>
                <a:latin typeface="Open Sans" pitchFamily="34" charset="0"/>
                <a:ea typeface="Open Sans" pitchFamily="34" charset="-122"/>
                <a:cs typeface="Open Sans" pitchFamily="34" charset="-120"/>
              </a:rPr>
              <a:t>Fiber</a:t>
            </a:r>
            <a:endParaRPr lang="en-US" sz="1550" dirty="0"/>
          </a:p>
        </p:txBody>
      </p:sp>
      <p:sp>
        <p:nvSpPr>
          <p:cNvPr id="22" name="Text 20"/>
          <p:cNvSpPr/>
          <p:nvPr/>
        </p:nvSpPr>
        <p:spPr>
          <a:xfrm>
            <a:off x="11425714" y="4464487"/>
            <a:ext cx="2204918" cy="317540"/>
          </a:xfrm>
          <a:prstGeom prst="rect">
            <a:avLst/>
          </a:prstGeom>
          <a:noFill/>
          <a:ln/>
        </p:spPr>
        <p:txBody>
          <a:bodyPr wrap="none" lIns="0" tIns="0" rIns="0" bIns="0" rtlCol="0" anchor="t"/>
          <a:lstStyle/>
          <a:p>
            <a:pPr algn="l" indent="0" marL="0">
              <a:lnSpc>
                <a:spcPts val="2500"/>
              </a:lnSpc>
              <a:buNone/>
            </a:pPr>
            <a:r>
              <a:rPr lang="en-US" sz="1550" dirty="0">
                <a:solidFill>
                  <a:srgbClr val="39393C"/>
                </a:solidFill>
                <a:latin typeface="Open Sans" pitchFamily="34" charset="0"/>
                <a:ea typeface="Open Sans" pitchFamily="34" charset="-122"/>
                <a:cs typeface="Open Sans" pitchFamily="34" charset="-120"/>
              </a:rPr>
              <a:t>0.80</a:t>
            </a:r>
            <a:endParaRPr lang="en-US" sz="1550" dirty="0"/>
          </a:p>
        </p:txBody>
      </p:sp>
      <p:sp>
        <p:nvSpPr>
          <p:cNvPr id="23" name="Shape 21"/>
          <p:cNvSpPr/>
          <p:nvPr/>
        </p:nvSpPr>
        <p:spPr>
          <a:xfrm>
            <a:off x="801410" y="4908709"/>
            <a:ext cx="13027581" cy="570905"/>
          </a:xfrm>
          <a:prstGeom prst="rect">
            <a:avLst/>
          </a:prstGeom>
          <a:solidFill>
            <a:srgbClr val="000000">
              <a:alpha val="4000"/>
            </a:srgbClr>
          </a:solidFill>
          <a:ln/>
        </p:spPr>
      </p:sp>
      <p:sp>
        <p:nvSpPr>
          <p:cNvPr id="24" name="Text 22"/>
          <p:cNvSpPr/>
          <p:nvPr/>
        </p:nvSpPr>
        <p:spPr>
          <a:xfrm>
            <a:off x="1000125" y="5035391"/>
            <a:ext cx="2204918" cy="317540"/>
          </a:xfrm>
          <a:prstGeom prst="rect">
            <a:avLst/>
          </a:prstGeom>
          <a:noFill/>
          <a:ln/>
        </p:spPr>
        <p:txBody>
          <a:bodyPr wrap="none" lIns="0" tIns="0" rIns="0" bIns="0" rtlCol="0" anchor="t"/>
          <a:lstStyle/>
          <a:p>
            <a:pPr algn="l" indent="0" marL="0">
              <a:lnSpc>
                <a:spcPts val="2500"/>
              </a:lnSpc>
              <a:buNone/>
            </a:pPr>
            <a:r>
              <a:rPr lang="en-US" sz="1550" dirty="0">
                <a:solidFill>
                  <a:srgbClr val="39393C"/>
                </a:solidFill>
                <a:latin typeface="Open Sans" pitchFamily="34" charset="0"/>
                <a:ea typeface="Open Sans" pitchFamily="34" charset="-122"/>
                <a:cs typeface="Open Sans" pitchFamily="34" charset="-120"/>
              </a:rPr>
              <a:t>CUST004</a:t>
            </a:r>
            <a:endParaRPr lang="en-US" sz="1550" dirty="0"/>
          </a:p>
        </p:txBody>
      </p:sp>
      <p:sp>
        <p:nvSpPr>
          <p:cNvPr id="25" name="Text 23"/>
          <p:cNvSpPr/>
          <p:nvPr/>
        </p:nvSpPr>
        <p:spPr>
          <a:xfrm>
            <a:off x="3609380" y="5035391"/>
            <a:ext cx="2201108" cy="317540"/>
          </a:xfrm>
          <a:prstGeom prst="rect">
            <a:avLst/>
          </a:prstGeom>
          <a:noFill/>
          <a:ln/>
        </p:spPr>
        <p:txBody>
          <a:bodyPr wrap="none" lIns="0" tIns="0" rIns="0" bIns="0" rtlCol="0" anchor="t"/>
          <a:lstStyle/>
          <a:p>
            <a:pPr algn="l" indent="0" marL="0">
              <a:lnSpc>
                <a:spcPts val="2500"/>
              </a:lnSpc>
              <a:buNone/>
            </a:pPr>
            <a:r>
              <a:rPr lang="en-US" sz="1550" dirty="0">
                <a:solidFill>
                  <a:srgbClr val="39393C"/>
                </a:solidFill>
                <a:latin typeface="Open Sans" pitchFamily="34" charset="0"/>
                <a:ea typeface="Open Sans" pitchFamily="34" charset="-122"/>
                <a:cs typeface="Open Sans" pitchFamily="34" charset="-120"/>
              </a:rPr>
              <a:t>138.25</a:t>
            </a:r>
            <a:endParaRPr lang="en-US" sz="1550" dirty="0"/>
          </a:p>
        </p:txBody>
      </p:sp>
      <p:sp>
        <p:nvSpPr>
          <p:cNvPr id="26" name="Text 24"/>
          <p:cNvSpPr/>
          <p:nvPr/>
        </p:nvSpPr>
        <p:spPr>
          <a:xfrm>
            <a:off x="6214824" y="5035391"/>
            <a:ext cx="2201108" cy="317540"/>
          </a:xfrm>
          <a:prstGeom prst="rect">
            <a:avLst/>
          </a:prstGeom>
          <a:noFill/>
          <a:ln/>
        </p:spPr>
        <p:txBody>
          <a:bodyPr wrap="none" lIns="0" tIns="0" rIns="0" bIns="0" rtlCol="0" anchor="t"/>
          <a:lstStyle/>
          <a:p>
            <a:pPr algn="l" indent="0" marL="0">
              <a:lnSpc>
                <a:spcPts val="2500"/>
              </a:lnSpc>
              <a:buNone/>
            </a:pPr>
            <a:r>
              <a:rPr lang="en-US" sz="1550" dirty="0">
                <a:solidFill>
                  <a:srgbClr val="39393C"/>
                </a:solidFill>
                <a:latin typeface="Open Sans" pitchFamily="34" charset="0"/>
                <a:ea typeface="Open Sans" pitchFamily="34" charset="-122"/>
                <a:cs typeface="Open Sans" pitchFamily="34" charset="-120"/>
              </a:rPr>
              <a:t>Month-to-Month</a:t>
            </a:r>
            <a:endParaRPr lang="en-US" sz="1550" dirty="0"/>
          </a:p>
        </p:txBody>
      </p:sp>
      <p:sp>
        <p:nvSpPr>
          <p:cNvPr id="27" name="Text 25"/>
          <p:cNvSpPr/>
          <p:nvPr/>
        </p:nvSpPr>
        <p:spPr>
          <a:xfrm>
            <a:off x="8820269" y="5035391"/>
            <a:ext cx="2201108" cy="317540"/>
          </a:xfrm>
          <a:prstGeom prst="rect">
            <a:avLst/>
          </a:prstGeom>
          <a:noFill/>
          <a:ln/>
        </p:spPr>
        <p:txBody>
          <a:bodyPr wrap="none" lIns="0" tIns="0" rIns="0" bIns="0" rtlCol="0" anchor="t"/>
          <a:lstStyle/>
          <a:p>
            <a:pPr algn="l" indent="0" marL="0">
              <a:lnSpc>
                <a:spcPts val="2500"/>
              </a:lnSpc>
              <a:buNone/>
            </a:pPr>
            <a:r>
              <a:rPr lang="en-US" sz="1550" dirty="0">
                <a:solidFill>
                  <a:srgbClr val="39393C"/>
                </a:solidFill>
                <a:latin typeface="Open Sans" pitchFamily="34" charset="0"/>
                <a:ea typeface="Open Sans" pitchFamily="34" charset="-122"/>
                <a:cs typeface="Open Sans" pitchFamily="34" charset="-120"/>
              </a:rPr>
              <a:t>Fiber</a:t>
            </a:r>
            <a:endParaRPr lang="en-US" sz="1550" dirty="0"/>
          </a:p>
        </p:txBody>
      </p:sp>
      <p:sp>
        <p:nvSpPr>
          <p:cNvPr id="28" name="Text 26"/>
          <p:cNvSpPr/>
          <p:nvPr/>
        </p:nvSpPr>
        <p:spPr>
          <a:xfrm>
            <a:off x="11425714" y="5035391"/>
            <a:ext cx="2204918" cy="317540"/>
          </a:xfrm>
          <a:prstGeom prst="rect">
            <a:avLst/>
          </a:prstGeom>
          <a:noFill/>
          <a:ln/>
        </p:spPr>
        <p:txBody>
          <a:bodyPr wrap="none" lIns="0" tIns="0" rIns="0" bIns="0" rtlCol="0" anchor="t"/>
          <a:lstStyle/>
          <a:p>
            <a:pPr algn="l" indent="0" marL="0">
              <a:lnSpc>
                <a:spcPts val="2500"/>
              </a:lnSpc>
              <a:buNone/>
            </a:pPr>
            <a:r>
              <a:rPr lang="en-US" sz="1550" dirty="0">
                <a:solidFill>
                  <a:srgbClr val="39393C"/>
                </a:solidFill>
                <a:latin typeface="Open Sans" pitchFamily="34" charset="0"/>
                <a:ea typeface="Open Sans" pitchFamily="34" charset="-122"/>
                <a:cs typeface="Open Sans" pitchFamily="34" charset="-120"/>
              </a:rPr>
              <a:t>0.78</a:t>
            </a:r>
            <a:endParaRPr lang="en-US" sz="1550" dirty="0"/>
          </a:p>
        </p:txBody>
      </p:sp>
      <p:sp>
        <p:nvSpPr>
          <p:cNvPr id="29" name="Shape 27"/>
          <p:cNvSpPr/>
          <p:nvPr/>
        </p:nvSpPr>
        <p:spPr>
          <a:xfrm>
            <a:off x="801410" y="5479613"/>
            <a:ext cx="13027581" cy="570905"/>
          </a:xfrm>
          <a:prstGeom prst="rect">
            <a:avLst/>
          </a:prstGeom>
          <a:solidFill>
            <a:srgbClr val="FFFFFF">
              <a:alpha val="4000"/>
            </a:srgbClr>
          </a:solidFill>
          <a:ln/>
        </p:spPr>
      </p:sp>
      <p:sp>
        <p:nvSpPr>
          <p:cNvPr id="30" name="Text 28"/>
          <p:cNvSpPr/>
          <p:nvPr/>
        </p:nvSpPr>
        <p:spPr>
          <a:xfrm>
            <a:off x="1000125" y="5606296"/>
            <a:ext cx="2204918" cy="317540"/>
          </a:xfrm>
          <a:prstGeom prst="rect">
            <a:avLst/>
          </a:prstGeom>
          <a:noFill/>
          <a:ln/>
        </p:spPr>
        <p:txBody>
          <a:bodyPr wrap="none" lIns="0" tIns="0" rIns="0" bIns="0" rtlCol="0" anchor="t"/>
          <a:lstStyle/>
          <a:p>
            <a:pPr algn="l" indent="0" marL="0">
              <a:lnSpc>
                <a:spcPts val="2500"/>
              </a:lnSpc>
              <a:buNone/>
            </a:pPr>
            <a:r>
              <a:rPr lang="en-US" sz="1550" dirty="0">
                <a:solidFill>
                  <a:srgbClr val="39393C"/>
                </a:solidFill>
                <a:latin typeface="Open Sans" pitchFamily="34" charset="0"/>
                <a:ea typeface="Open Sans" pitchFamily="34" charset="-122"/>
                <a:cs typeface="Open Sans" pitchFamily="34" charset="-120"/>
              </a:rPr>
              <a:t>CUST005</a:t>
            </a:r>
            <a:endParaRPr lang="en-US" sz="1550" dirty="0"/>
          </a:p>
        </p:txBody>
      </p:sp>
      <p:sp>
        <p:nvSpPr>
          <p:cNvPr id="31" name="Text 29"/>
          <p:cNvSpPr/>
          <p:nvPr/>
        </p:nvSpPr>
        <p:spPr>
          <a:xfrm>
            <a:off x="3609380" y="5606296"/>
            <a:ext cx="2201108" cy="317540"/>
          </a:xfrm>
          <a:prstGeom prst="rect">
            <a:avLst/>
          </a:prstGeom>
          <a:noFill/>
          <a:ln/>
        </p:spPr>
        <p:txBody>
          <a:bodyPr wrap="none" lIns="0" tIns="0" rIns="0" bIns="0" rtlCol="0" anchor="t"/>
          <a:lstStyle/>
          <a:p>
            <a:pPr algn="l" indent="0" marL="0">
              <a:lnSpc>
                <a:spcPts val="2500"/>
              </a:lnSpc>
              <a:buNone/>
            </a:pPr>
            <a:r>
              <a:rPr lang="en-US" sz="1550" dirty="0">
                <a:solidFill>
                  <a:srgbClr val="39393C"/>
                </a:solidFill>
                <a:latin typeface="Open Sans" pitchFamily="34" charset="0"/>
                <a:ea typeface="Open Sans" pitchFamily="34" charset="-122"/>
                <a:cs typeface="Open Sans" pitchFamily="34" charset="-120"/>
              </a:rPr>
              <a:t>135.00</a:t>
            </a:r>
            <a:endParaRPr lang="en-US" sz="1550" dirty="0"/>
          </a:p>
        </p:txBody>
      </p:sp>
      <p:sp>
        <p:nvSpPr>
          <p:cNvPr id="32" name="Text 30"/>
          <p:cNvSpPr/>
          <p:nvPr/>
        </p:nvSpPr>
        <p:spPr>
          <a:xfrm>
            <a:off x="6214824" y="5606296"/>
            <a:ext cx="2201108" cy="317540"/>
          </a:xfrm>
          <a:prstGeom prst="rect">
            <a:avLst/>
          </a:prstGeom>
          <a:noFill/>
          <a:ln/>
        </p:spPr>
        <p:txBody>
          <a:bodyPr wrap="none" lIns="0" tIns="0" rIns="0" bIns="0" rtlCol="0" anchor="t"/>
          <a:lstStyle/>
          <a:p>
            <a:pPr algn="l" indent="0" marL="0">
              <a:lnSpc>
                <a:spcPts val="2500"/>
              </a:lnSpc>
              <a:buNone/>
            </a:pPr>
            <a:r>
              <a:rPr lang="en-US" sz="1550" dirty="0">
                <a:solidFill>
                  <a:srgbClr val="39393C"/>
                </a:solidFill>
                <a:latin typeface="Open Sans" pitchFamily="34" charset="0"/>
                <a:ea typeface="Open Sans" pitchFamily="34" charset="-122"/>
                <a:cs typeface="Open Sans" pitchFamily="34" charset="-120"/>
              </a:rPr>
              <a:t>Month-to-Month</a:t>
            </a:r>
            <a:endParaRPr lang="en-US" sz="1550" dirty="0"/>
          </a:p>
        </p:txBody>
      </p:sp>
      <p:sp>
        <p:nvSpPr>
          <p:cNvPr id="33" name="Text 31"/>
          <p:cNvSpPr/>
          <p:nvPr/>
        </p:nvSpPr>
        <p:spPr>
          <a:xfrm>
            <a:off x="8820269" y="5606296"/>
            <a:ext cx="2201108" cy="317540"/>
          </a:xfrm>
          <a:prstGeom prst="rect">
            <a:avLst/>
          </a:prstGeom>
          <a:noFill/>
          <a:ln/>
        </p:spPr>
        <p:txBody>
          <a:bodyPr wrap="none" lIns="0" tIns="0" rIns="0" bIns="0" rtlCol="0" anchor="t"/>
          <a:lstStyle/>
          <a:p>
            <a:pPr algn="l" indent="0" marL="0">
              <a:lnSpc>
                <a:spcPts val="2500"/>
              </a:lnSpc>
              <a:buNone/>
            </a:pPr>
            <a:r>
              <a:rPr lang="en-US" sz="1550" dirty="0">
                <a:solidFill>
                  <a:srgbClr val="39393C"/>
                </a:solidFill>
                <a:latin typeface="Open Sans" pitchFamily="34" charset="0"/>
                <a:ea typeface="Open Sans" pitchFamily="34" charset="-122"/>
                <a:cs typeface="Open Sans" pitchFamily="34" charset="-120"/>
              </a:rPr>
              <a:t>Fiber</a:t>
            </a:r>
            <a:endParaRPr lang="en-US" sz="1550" dirty="0"/>
          </a:p>
        </p:txBody>
      </p:sp>
      <p:sp>
        <p:nvSpPr>
          <p:cNvPr id="34" name="Text 32"/>
          <p:cNvSpPr/>
          <p:nvPr/>
        </p:nvSpPr>
        <p:spPr>
          <a:xfrm>
            <a:off x="11425714" y="5606296"/>
            <a:ext cx="2204918" cy="317540"/>
          </a:xfrm>
          <a:prstGeom prst="rect">
            <a:avLst/>
          </a:prstGeom>
          <a:noFill/>
          <a:ln/>
        </p:spPr>
        <p:txBody>
          <a:bodyPr wrap="none" lIns="0" tIns="0" rIns="0" bIns="0" rtlCol="0" anchor="t"/>
          <a:lstStyle/>
          <a:p>
            <a:pPr algn="l" indent="0" marL="0">
              <a:lnSpc>
                <a:spcPts val="2500"/>
              </a:lnSpc>
              <a:buNone/>
            </a:pPr>
            <a:r>
              <a:rPr lang="en-US" sz="1550" dirty="0">
                <a:solidFill>
                  <a:srgbClr val="39393C"/>
                </a:solidFill>
                <a:latin typeface="Open Sans" pitchFamily="34" charset="0"/>
                <a:ea typeface="Open Sans" pitchFamily="34" charset="-122"/>
                <a:cs typeface="Open Sans" pitchFamily="34" charset="-120"/>
              </a:rPr>
              <a:t>0.75</a:t>
            </a:r>
            <a:endParaRPr lang="en-US" sz="1550" dirty="0"/>
          </a:p>
        </p:txBody>
      </p:sp>
      <p:sp>
        <p:nvSpPr>
          <p:cNvPr id="35" name="Text 33"/>
          <p:cNvSpPr/>
          <p:nvPr/>
        </p:nvSpPr>
        <p:spPr>
          <a:xfrm>
            <a:off x="793790" y="6281380"/>
            <a:ext cx="13042821" cy="635079"/>
          </a:xfrm>
          <a:prstGeom prst="rect">
            <a:avLst/>
          </a:prstGeom>
          <a:noFill/>
          <a:ln/>
        </p:spPr>
        <p:txBody>
          <a:bodyPr wrap="square" lIns="0" tIns="0" rIns="0" bIns="0" rtlCol="0" anchor="t"/>
          <a:lstStyle/>
          <a:p>
            <a:pPr algn="l" indent="0" marL="0">
              <a:lnSpc>
                <a:spcPts val="2500"/>
              </a:lnSpc>
              <a:buNone/>
            </a:pPr>
            <a:r>
              <a:rPr lang="en-US" sz="1550" dirty="0">
                <a:solidFill>
                  <a:srgbClr val="39393C"/>
                </a:solidFill>
                <a:latin typeface="Open Sans" pitchFamily="34" charset="0"/>
                <a:ea typeface="Open Sans" pitchFamily="34" charset="-122"/>
                <a:cs typeface="Open Sans" pitchFamily="34" charset="-120"/>
              </a:rPr>
              <a:t>The full </a:t>
            </a:r>
            <a:pPr algn="l" indent="0" marL="0">
              <a:lnSpc>
                <a:spcPts val="2500"/>
              </a:lnSpc>
              <a:buNone/>
            </a:pPr>
            <a:r>
              <a:rPr lang="en-US" sz="1550" b="1" dirty="0">
                <a:solidFill>
                  <a:srgbClr val="39393C"/>
                </a:solidFill>
                <a:latin typeface="Open Sans" pitchFamily="34" charset="0"/>
                <a:ea typeface="Open Sans" pitchFamily="34" charset="-122"/>
                <a:cs typeface="Open Sans" pitchFamily="34" charset="-120"/>
              </a:rPr>
              <a:t>mv_retention_targets</a:t>
            </a:r>
            <a:pPr algn="l" indent="0" marL="0">
              <a:lnSpc>
                <a:spcPts val="2500"/>
              </a:lnSpc>
              <a:buNone/>
            </a:pPr>
            <a:r>
              <a:rPr lang="en-US" sz="1550" dirty="0">
                <a:solidFill>
                  <a:srgbClr val="39393C"/>
                </a:solidFill>
                <a:latin typeface="Open Sans" pitchFamily="34" charset="0"/>
                <a:ea typeface="Open Sans" pitchFamily="34" charset="-122"/>
                <a:cs typeface="Open Sans" pitchFamily="34" charset="-120"/>
              </a:rPr>
              <a:t> list contains 50 high-value customers prioritized by monthly charge, allowing for precise, one-to-one outreach. This targeted approach ensures our efforts are focused on the customers who matter most to our revenue protection goals.</a:t>
            </a:r>
            <a:endParaRPr lang="en-US" sz="15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90218" y="543282"/>
            <a:ext cx="7844790" cy="617339"/>
          </a:xfrm>
          <a:prstGeom prst="rect">
            <a:avLst/>
          </a:prstGeom>
          <a:noFill/>
          <a:ln/>
        </p:spPr>
        <p:txBody>
          <a:bodyPr wrap="none" lIns="0" tIns="0" rIns="0" bIns="0" rtlCol="0" anchor="t"/>
          <a:lstStyle/>
          <a:p>
            <a:pPr algn="l" indent="0" marL="0">
              <a:lnSpc>
                <a:spcPts val="4850"/>
              </a:lnSpc>
              <a:buNone/>
            </a:pPr>
            <a:r>
              <a:rPr lang="en-US" sz="3850" b="1" dirty="0">
                <a:solidFill>
                  <a:srgbClr val="101014"/>
                </a:solidFill>
                <a:latin typeface="Playfair Display Bold" pitchFamily="34" charset="0"/>
                <a:ea typeface="Playfair Display Bold" pitchFamily="34" charset="-122"/>
                <a:cs typeface="Playfair Display Bold" pitchFamily="34" charset="-120"/>
              </a:rPr>
              <a:t>What to Do: Strategic Offer Design</a:t>
            </a:r>
            <a:endParaRPr lang="en-US" sz="3850" dirty="0"/>
          </a:p>
        </p:txBody>
      </p:sp>
      <p:sp>
        <p:nvSpPr>
          <p:cNvPr id="3" name="Text 1"/>
          <p:cNvSpPr/>
          <p:nvPr/>
        </p:nvSpPr>
        <p:spPr>
          <a:xfrm>
            <a:off x="790218" y="1555671"/>
            <a:ext cx="13049964" cy="631984"/>
          </a:xfrm>
          <a:prstGeom prst="rect">
            <a:avLst/>
          </a:prstGeom>
          <a:noFill/>
          <a:ln/>
        </p:spPr>
        <p:txBody>
          <a:bodyPr wrap="square" lIns="0" tIns="0" rIns="0" bIns="0" rtlCol="0" anchor="t"/>
          <a:lstStyle/>
          <a:p>
            <a:pPr algn="l" indent="0" marL="0">
              <a:lnSpc>
                <a:spcPts val="2450"/>
              </a:lnSpc>
              <a:buNone/>
            </a:pPr>
            <a:r>
              <a:rPr lang="en-US" sz="1550" dirty="0">
                <a:solidFill>
                  <a:srgbClr val="39393C"/>
                </a:solidFill>
                <a:latin typeface="Open Sans" pitchFamily="34" charset="0"/>
                <a:ea typeface="Open Sans" pitchFamily="34" charset="-122"/>
                <a:cs typeface="Open Sans" pitchFamily="34" charset="-120"/>
              </a:rPr>
              <a:t>Our retention strategy is built on three key pillars, each designed to address specific churn drivers and enhance customer value. These offers are tailored to incentivize stickiness and broaden the customer relationship.</a:t>
            </a:r>
            <a:endParaRPr lang="en-US" sz="1550" dirty="0"/>
          </a:p>
        </p:txBody>
      </p:sp>
      <p:sp>
        <p:nvSpPr>
          <p:cNvPr id="4" name="Shape 2"/>
          <p:cNvSpPr/>
          <p:nvPr/>
        </p:nvSpPr>
        <p:spPr>
          <a:xfrm>
            <a:off x="790218" y="2409825"/>
            <a:ext cx="4218265" cy="4738807"/>
          </a:xfrm>
          <a:prstGeom prst="roundRect">
            <a:avLst>
              <a:gd name="adj" fmla="val 703"/>
            </a:avLst>
          </a:prstGeom>
          <a:solidFill>
            <a:srgbClr val="F3F3F7"/>
          </a:solidFill>
          <a:ln w="22860">
            <a:solidFill>
              <a:srgbClr val="C6C6D2"/>
            </a:solidFill>
            <a:prstDash val="solid"/>
          </a:ln>
        </p:spPr>
      </p:sp>
      <p:sp>
        <p:nvSpPr>
          <p:cNvPr id="5" name="Shape 3"/>
          <p:cNvSpPr/>
          <p:nvPr/>
        </p:nvSpPr>
        <p:spPr>
          <a:xfrm>
            <a:off x="813078" y="2432685"/>
            <a:ext cx="4172545" cy="592574"/>
          </a:xfrm>
          <a:prstGeom prst="roundRect">
            <a:avLst>
              <a:gd name="adj" fmla="val 372"/>
            </a:avLst>
          </a:prstGeom>
          <a:solidFill>
            <a:srgbClr val="E0E0EC"/>
          </a:solidFill>
          <a:ln/>
        </p:spPr>
      </p:sp>
      <p:sp>
        <p:nvSpPr>
          <p:cNvPr id="6" name="Text 4"/>
          <p:cNvSpPr/>
          <p:nvPr/>
        </p:nvSpPr>
        <p:spPr>
          <a:xfrm>
            <a:off x="2751177" y="2543770"/>
            <a:ext cx="296228" cy="370403"/>
          </a:xfrm>
          <a:prstGeom prst="rect">
            <a:avLst/>
          </a:prstGeom>
          <a:noFill/>
          <a:ln/>
        </p:spPr>
        <p:txBody>
          <a:bodyPr wrap="none" lIns="0" tIns="0" rIns="0" bIns="0" rtlCol="0" anchor="t"/>
          <a:lstStyle/>
          <a:p>
            <a:pPr algn="l" indent="0" marL="0">
              <a:lnSpc>
                <a:spcPts val="2300"/>
              </a:lnSpc>
              <a:buNone/>
            </a:pPr>
            <a:r>
              <a:rPr lang="en-US" sz="2300" b="1" dirty="0">
                <a:solidFill>
                  <a:srgbClr val="39393C"/>
                </a:solidFill>
                <a:latin typeface="Playfair Display Bold" pitchFamily="34" charset="0"/>
                <a:ea typeface="Playfair Display Bold" pitchFamily="34" charset="-122"/>
                <a:cs typeface="Playfair Display Bold" pitchFamily="34" charset="-120"/>
              </a:rPr>
              <a:t>1</a:t>
            </a:r>
            <a:endParaRPr lang="en-US" sz="2300" dirty="0"/>
          </a:p>
        </p:txBody>
      </p:sp>
      <p:sp>
        <p:nvSpPr>
          <p:cNvPr id="7" name="Text 5"/>
          <p:cNvSpPr/>
          <p:nvPr/>
        </p:nvSpPr>
        <p:spPr>
          <a:xfrm>
            <a:off x="1010603" y="3222784"/>
            <a:ext cx="3310414" cy="308610"/>
          </a:xfrm>
          <a:prstGeom prst="rect">
            <a:avLst/>
          </a:prstGeom>
          <a:noFill/>
          <a:ln/>
        </p:spPr>
        <p:txBody>
          <a:bodyPr wrap="none" lIns="0" tIns="0" rIns="0" bIns="0" rtlCol="0" anchor="t"/>
          <a:lstStyle/>
          <a:p>
            <a:pPr algn="l" indent="0" marL="0">
              <a:lnSpc>
                <a:spcPts val="2400"/>
              </a:lnSpc>
              <a:buNone/>
            </a:pPr>
            <a:r>
              <a:rPr lang="en-US" sz="1900" b="1" dirty="0">
                <a:solidFill>
                  <a:srgbClr val="39393C"/>
                </a:solidFill>
                <a:latin typeface="Playfair Display Bold" pitchFamily="34" charset="0"/>
                <a:ea typeface="Playfair Display Bold" pitchFamily="34" charset="-122"/>
                <a:cs typeface="Playfair Display Bold" pitchFamily="34" charset="-120"/>
              </a:rPr>
              <a:t>Contract Migration Incentive</a:t>
            </a:r>
            <a:endParaRPr lang="en-US" sz="1900" dirty="0"/>
          </a:p>
        </p:txBody>
      </p:sp>
      <p:sp>
        <p:nvSpPr>
          <p:cNvPr id="8" name="Text 6"/>
          <p:cNvSpPr/>
          <p:nvPr/>
        </p:nvSpPr>
        <p:spPr>
          <a:xfrm>
            <a:off x="1010603" y="3649861"/>
            <a:ext cx="3777496" cy="631984"/>
          </a:xfrm>
          <a:prstGeom prst="rect">
            <a:avLst/>
          </a:prstGeom>
          <a:noFill/>
          <a:ln/>
        </p:spPr>
        <p:txBody>
          <a:bodyPr wrap="square" lIns="0" tIns="0" rIns="0" bIns="0" rtlCol="0" anchor="t"/>
          <a:lstStyle/>
          <a:p>
            <a:pPr algn="l" indent="0" marL="0">
              <a:lnSpc>
                <a:spcPts val="2450"/>
              </a:lnSpc>
              <a:buNone/>
            </a:pPr>
            <a:r>
              <a:rPr lang="en-US" sz="1550" b="1" dirty="0">
                <a:solidFill>
                  <a:srgbClr val="39393C"/>
                </a:solidFill>
                <a:latin typeface="Open Sans" pitchFamily="34" charset="0"/>
                <a:ea typeface="Open Sans" pitchFamily="34" charset="-122"/>
                <a:cs typeface="Open Sans" pitchFamily="34" charset="-120"/>
              </a:rPr>
              <a:t>Objective:</a:t>
            </a:r>
            <a:pPr algn="l" indent="0" marL="0">
              <a:lnSpc>
                <a:spcPts val="2450"/>
              </a:lnSpc>
              <a:buNone/>
            </a:pPr>
            <a:r>
              <a:rPr lang="en-US" sz="1550" dirty="0">
                <a:solidFill>
                  <a:srgbClr val="39393C"/>
                </a:solidFill>
                <a:latin typeface="Open Sans" pitchFamily="34" charset="0"/>
                <a:ea typeface="Open Sans" pitchFamily="34" charset="-122"/>
                <a:cs typeface="Open Sans" pitchFamily="34" charset="-120"/>
              </a:rPr>
              <a:t> Convert Month-to-Month (M2M) customers to annual contracts.</a:t>
            </a:r>
            <a:endParaRPr lang="en-US" sz="1550" dirty="0"/>
          </a:p>
        </p:txBody>
      </p:sp>
      <p:sp>
        <p:nvSpPr>
          <p:cNvPr id="9" name="Text 7"/>
          <p:cNvSpPr/>
          <p:nvPr/>
        </p:nvSpPr>
        <p:spPr>
          <a:xfrm>
            <a:off x="1010603" y="4400312"/>
            <a:ext cx="3777496" cy="1895951"/>
          </a:xfrm>
          <a:prstGeom prst="rect">
            <a:avLst/>
          </a:prstGeom>
          <a:noFill/>
          <a:ln/>
        </p:spPr>
        <p:txBody>
          <a:bodyPr wrap="square" lIns="0" tIns="0" rIns="0" bIns="0" rtlCol="0" anchor="t"/>
          <a:lstStyle/>
          <a:p>
            <a:pPr algn="l" indent="0" marL="0">
              <a:lnSpc>
                <a:spcPts val="2450"/>
              </a:lnSpc>
              <a:buNone/>
            </a:pPr>
            <a:r>
              <a:rPr lang="en-US" sz="1550" b="1" dirty="0">
                <a:solidFill>
                  <a:srgbClr val="39393C"/>
                </a:solidFill>
                <a:latin typeface="Open Sans" pitchFamily="34" charset="0"/>
                <a:ea typeface="Open Sans" pitchFamily="34" charset="-122"/>
                <a:cs typeface="Open Sans" pitchFamily="34" charset="-120"/>
              </a:rPr>
              <a:t>Offer:</a:t>
            </a:r>
            <a:pPr algn="l" indent="0" marL="0">
              <a:lnSpc>
                <a:spcPts val="2450"/>
              </a:lnSpc>
              <a:buNone/>
            </a:pPr>
            <a:r>
              <a:rPr lang="en-US" sz="1550" dirty="0">
                <a:solidFill>
                  <a:srgbClr val="39393C"/>
                </a:solidFill>
                <a:latin typeface="Open Sans" pitchFamily="34" charset="0"/>
                <a:ea typeface="Open Sans" pitchFamily="34" charset="-122"/>
                <a:cs typeface="Open Sans" pitchFamily="34" charset="-120"/>
              </a:rPr>
              <a:t> Provide a significant discount (e.g., 15-20% off monthly bill) or a premium upgrade (e.g., speed boost, free add-on for 6 months) for signing an annual agreement. This reduces churn risk by locking in commitment.</a:t>
            </a:r>
            <a:endParaRPr lang="en-US" sz="1550" dirty="0"/>
          </a:p>
        </p:txBody>
      </p:sp>
      <p:sp>
        <p:nvSpPr>
          <p:cNvPr id="10" name="Shape 8"/>
          <p:cNvSpPr/>
          <p:nvPr/>
        </p:nvSpPr>
        <p:spPr>
          <a:xfrm>
            <a:off x="5206008" y="2409825"/>
            <a:ext cx="4218265" cy="4738807"/>
          </a:xfrm>
          <a:prstGeom prst="roundRect">
            <a:avLst>
              <a:gd name="adj" fmla="val 703"/>
            </a:avLst>
          </a:prstGeom>
          <a:solidFill>
            <a:srgbClr val="F3F3F7"/>
          </a:solidFill>
          <a:ln w="22860">
            <a:solidFill>
              <a:srgbClr val="C6C6D2"/>
            </a:solidFill>
            <a:prstDash val="solid"/>
          </a:ln>
        </p:spPr>
      </p:sp>
      <p:sp>
        <p:nvSpPr>
          <p:cNvPr id="11" name="Shape 9"/>
          <p:cNvSpPr/>
          <p:nvPr/>
        </p:nvSpPr>
        <p:spPr>
          <a:xfrm>
            <a:off x="5228868" y="2432685"/>
            <a:ext cx="4172545" cy="592574"/>
          </a:xfrm>
          <a:prstGeom prst="roundRect">
            <a:avLst>
              <a:gd name="adj" fmla="val 372"/>
            </a:avLst>
          </a:prstGeom>
          <a:solidFill>
            <a:srgbClr val="E0E0EC"/>
          </a:solidFill>
          <a:ln/>
        </p:spPr>
      </p:sp>
      <p:sp>
        <p:nvSpPr>
          <p:cNvPr id="12" name="Text 10"/>
          <p:cNvSpPr/>
          <p:nvPr/>
        </p:nvSpPr>
        <p:spPr>
          <a:xfrm>
            <a:off x="7166967" y="2543770"/>
            <a:ext cx="296228" cy="370403"/>
          </a:xfrm>
          <a:prstGeom prst="rect">
            <a:avLst/>
          </a:prstGeom>
          <a:noFill/>
          <a:ln/>
        </p:spPr>
        <p:txBody>
          <a:bodyPr wrap="none" lIns="0" tIns="0" rIns="0" bIns="0" rtlCol="0" anchor="t"/>
          <a:lstStyle/>
          <a:p>
            <a:pPr algn="l" indent="0" marL="0">
              <a:lnSpc>
                <a:spcPts val="2300"/>
              </a:lnSpc>
              <a:buNone/>
            </a:pPr>
            <a:r>
              <a:rPr lang="en-US" sz="2300" b="1" dirty="0">
                <a:solidFill>
                  <a:srgbClr val="39393C"/>
                </a:solidFill>
                <a:latin typeface="Playfair Display Bold" pitchFamily="34" charset="0"/>
                <a:ea typeface="Playfair Display Bold" pitchFamily="34" charset="-122"/>
                <a:cs typeface="Playfair Display Bold" pitchFamily="34" charset="-120"/>
              </a:rPr>
              <a:t>2</a:t>
            </a:r>
            <a:endParaRPr lang="en-US" sz="2300" dirty="0"/>
          </a:p>
        </p:txBody>
      </p:sp>
      <p:sp>
        <p:nvSpPr>
          <p:cNvPr id="13" name="Text 11"/>
          <p:cNvSpPr/>
          <p:nvPr/>
        </p:nvSpPr>
        <p:spPr>
          <a:xfrm>
            <a:off x="5426393" y="3222784"/>
            <a:ext cx="2781895" cy="308610"/>
          </a:xfrm>
          <a:prstGeom prst="rect">
            <a:avLst/>
          </a:prstGeom>
          <a:noFill/>
          <a:ln/>
        </p:spPr>
        <p:txBody>
          <a:bodyPr wrap="none" lIns="0" tIns="0" rIns="0" bIns="0" rtlCol="0" anchor="t"/>
          <a:lstStyle/>
          <a:p>
            <a:pPr algn="l" indent="0" marL="0">
              <a:lnSpc>
                <a:spcPts val="2400"/>
              </a:lnSpc>
              <a:buNone/>
            </a:pPr>
            <a:r>
              <a:rPr lang="en-US" sz="1900" b="1" dirty="0">
                <a:solidFill>
                  <a:srgbClr val="39393C"/>
                </a:solidFill>
                <a:latin typeface="Playfair Display Bold" pitchFamily="34" charset="0"/>
                <a:ea typeface="Playfair Display Bold" pitchFamily="34" charset="-122"/>
                <a:cs typeface="Playfair Display Bold" pitchFamily="34" charset="-120"/>
              </a:rPr>
              <a:t>Value Bundle Promotion</a:t>
            </a:r>
            <a:endParaRPr lang="en-US" sz="1900" dirty="0"/>
          </a:p>
        </p:txBody>
      </p:sp>
      <p:sp>
        <p:nvSpPr>
          <p:cNvPr id="14" name="Text 12"/>
          <p:cNvSpPr/>
          <p:nvPr/>
        </p:nvSpPr>
        <p:spPr>
          <a:xfrm>
            <a:off x="5426393" y="3649861"/>
            <a:ext cx="3777496" cy="947976"/>
          </a:xfrm>
          <a:prstGeom prst="rect">
            <a:avLst/>
          </a:prstGeom>
          <a:noFill/>
          <a:ln/>
        </p:spPr>
        <p:txBody>
          <a:bodyPr wrap="square" lIns="0" tIns="0" rIns="0" bIns="0" rtlCol="0" anchor="t"/>
          <a:lstStyle/>
          <a:p>
            <a:pPr algn="l" indent="0" marL="0">
              <a:lnSpc>
                <a:spcPts val="2450"/>
              </a:lnSpc>
              <a:buNone/>
            </a:pPr>
            <a:r>
              <a:rPr lang="en-US" sz="1550" b="1" dirty="0">
                <a:solidFill>
                  <a:srgbClr val="39393C"/>
                </a:solidFill>
                <a:latin typeface="Open Sans" pitchFamily="34" charset="0"/>
                <a:ea typeface="Open Sans" pitchFamily="34" charset="-122"/>
                <a:cs typeface="Open Sans" pitchFamily="34" charset="-120"/>
              </a:rPr>
              <a:t>Objective:</a:t>
            </a:r>
            <a:pPr algn="l" indent="0" marL="0">
              <a:lnSpc>
                <a:spcPts val="2450"/>
              </a:lnSpc>
              <a:buNone/>
            </a:pPr>
            <a:r>
              <a:rPr lang="en-US" sz="1550" dirty="0">
                <a:solidFill>
                  <a:srgbClr val="39393C"/>
                </a:solidFill>
                <a:latin typeface="Open Sans" pitchFamily="34" charset="0"/>
                <a:ea typeface="Open Sans" pitchFamily="34" charset="-122"/>
                <a:cs typeface="Open Sans" pitchFamily="34" charset="-120"/>
              </a:rPr>
              <a:t> Increase stickiness for fiber-only customers through attractive bundles.</a:t>
            </a:r>
            <a:endParaRPr lang="en-US" sz="1550" dirty="0"/>
          </a:p>
        </p:txBody>
      </p:sp>
      <p:sp>
        <p:nvSpPr>
          <p:cNvPr id="15" name="Text 13"/>
          <p:cNvSpPr/>
          <p:nvPr/>
        </p:nvSpPr>
        <p:spPr>
          <a:xfrm>
            <a:off x="5426393" y="4716304"/>
            <a:ext cx="3777496" cy="2211943"/>
          </a:xfrm>
          <a:prstGeom prst="rect">
            <a:avLst/>
          </a:prstGeom>
          <a:noFill/>
          <a:ln/>
        </p:spPr>
        <p:txBody>
          <a:bodyPr wrap="square" lIns="0" tIns="0" rIns="0" bIns="0" rtlCol="0" anchor="t"/>
          <a:lstStyle/>
          <a:p>
            <a:pPr algn="l" indent="0" marL="0">
              <a:lnSpc>
                <a:spcPts val="2450"/>
              </a:lnSpc>
              <a:buNone/>
            </a:pPr>
            <a:r>
              <a:rPr lang="en-US" sz="1550" b="1" dirty="0">
                <a:solidFill>
                  <a:srgbClr val="39393C"/>
                </a:solidFill>
                <a:latin typeface="Open Sans" pitchFamily="34" charset="0"/>
                <a:ea typeface="Open Sans" pitchFamily="34" charset="-122"/>
                <a:cs typeface="Open Sans" pitchFamily="34" charset="-120"/>
              </a:rPr>
              <a:t>Offer:</a:t>
            </a:r>
            <a:pPr algn="l" indent="0" marL="0">
              <a:lnSpc>
                <a:spcPts val="2450"/>
              </a:lnSpc>
              <a:buNone/>
            </a:pPr>
            <a:r>
              <a:rPr lang="en-US" sz="1550" dirty="0">
                <a:solidFill>
                  <a:srgbClr val="39393C"/>
                </a:solidFill>
                <a:latin typeface="Open Sans" pitchFamily="34" charset="0"/>
                <a:ea typeface="Open Sans" pitchFamily="34" charset="-122"/>
                <a:cs typeface="Open Sans" pitchFamily="34" charset="-120"/>
              </a:rPr>
              <a:t> Promote bundled services like Online Security and Premium Tech Support for a nominal add-on fee (e.g., $5-$10/month). This not only adds perceived value but also integrates customers more deeply into our ecosystem, making switching harder.</a:t>
            </a:r>
            <a:endParaRPr lang="en-US" sz="1550" dirty="0"/>
          </a:p>
        </p:txBody>
      </p:sp>
      <p:sp>
        <p:nvSpPr>
          <p:cNvPr id="16" name="Shape 14"/>
          <p:cNvSpPr/>
          <p:nvPr/>
        </p:nvSpPr>
        <p:spPr>
          <a:xfrm>
            <a:off x="9621798" y="2409825"/>
            <a:ext cx="4218265" cy="4738807"/>
          </a:xfrm>
          <a:prstGeom prst="roundRect">
            <a:avLst>
              <a:gd name="adj" fmla="val 703"/>
            </a:avLst>
          </a:prstGeom>
          <a:solidFill>
            <a:srgbClr val="F3F3F7"/>
          </a:solidFill>
          <a:ln w="22860">
            <a:solidFill>
              <a:srgbClr val="C6C6D2"/>
            </a:solidFill>
            <a:prstDash val="solid"/>
          </a:ln>
        </p:spPr>
      </p:sp>
      <p:sp>
        <p:nvSpPr>
          <p:cNvPr id="17" name="Shape 15"/>
          <p:cNvSpPr/>
          <p:nvPr/>
        </p:nvSpPr>
        <p:spPr>
          <a:xfrm>
            <a:off x="9644658" y="2432685"/>
            <a:ext cx="4172545" cy="592574"/>
          </a:xfrm>
          <a:prstGeom prst="roundRect">
            <a:avLst>
              <a:gd name="adj" fmla="val 372"/>
            </a:avLst>
          </a:prstGeom>
          <a:solidFill>
            <a:srgbClr val="E0E0EC"/>
          </a:solidFill>
          <a:ln/>
        </p:spPr>
      </p:sp>
      <p:sp>
        <p:nvSpPr>
          <p:cNvPr id="18" name="Text 16"/>
          <p:cNvSpPr/>
          <p:nvPr/>
        </p:nvSpPr>
        <p:spPr>
          <a:xfrm>
            <a:off x="11582757" y="2543770"/>
            <a:ext cx="296228" cy="370403"/>
          </a:xfrm>
          <a:prstGeom prst="rect">
            <a:avLst/>
          </a:prstGeom>
          <a:noFill/>
          <a:ln/>
        </p:spPr>
        <p:txBody>
          <a:bodyPr wrap="none" lIns="0" tIns="0" rIns="0" bIns="0" rtlCol="0" anchor="t"/>
          <a:lstStyle/>
          <a:p>
            <a:pPr algn="l" indent="0" marL="0">
              <a:lnSpc>
                <a:spcPts val="2300"/>
              </a:lnSpc>
              <a:buNone/>
            </a:pPr>
            <a:r>
              <a:rPr lang="en-US" sz="2300" b="1" dirty="0">
                <a:solidFill>
                  <a:srgbClr val="39393C"/>
                </a:solidFill>
                <a:latin typeface="Playfair Display Bold" pitchFamily="34" charset="0"/>
                <a:ea typeface="Playfair Display Bold" pitchFamily="34" charset="-122"/>
                <a:cs typeface="Playfair Display Bold" pitchFamily="34" charset="-120"/>
              </a:rPr>
              <a:t>3</a:t>
            </a:r>
            <a:endParaRPr lang="en-US" sz="2300" dirty="0"/>
          </a:p>
        </p:txBody>
      </p:sp>
      <p:sp>
        <p:nvSpPr>
          <p:cNvPr id="19" name="Text 17"/>
          <p:cNvSpPr/>
          <p:nvPr/>
        </p:nvSpPr>
        <p:spPr>
          <a:xfrm>
            <a:off x="9842183" y="3222784"/>
            <a:ext cx="2821900" cy="308610"/>
          </a:xfrm>
          <a:prstGeom prst="rect">
            <a:avLst/>
          </a:prstGeom>
          <a:noFill/>
          <a:ln/>
        </p:spPr>
        <p:txBody>
          <a:bodyPr wrap="none" lIns="0" tIns="0" rIns="0" bIns="0" rtlCol="0" anchor="t"/>
          <a:lstStyle/>
          <a:p>
            <a:pPr algn="l" indent="0" marL="0">
              <a:lnSpc>
                <a:spcPts val="2400"/>
              </a:lnSpc>
              <a:buNone/>
            </a:pPr>
            <a:r>
              <a:rPr lang="en-US" sz="1900" b="1" dirty="0">
                <a:solidFill>
                  <a:srgbClr val="39393C"/>
                </a:solidFill>
                <a:latin typeface="Playfair Display Bold" pitchFamily="34" charset="0"/>
                <a:ea typeface="Playfair Display Bold" pitchFamily="34" charset="-122"/>
                <a:cs typeface="Playfair Display Bold" pitchFamily="34" charset="-120"/>
              </a:rPr>
              <a:t>Payment Method Nudges</a:t>
            </a:r>
            <a:endParaRPr lang="en-US" sz="1900" dirty="0"/>
          </a:p>
        </p:txBody>
      </p:sp>
      <p:sp>
        <p:nvSpPr>
          <p:cNvPr id="20" name="Text 18"/>
          <p:cNvSpPr/>
          <p:nvPr/>
        </p:nvSpPr>
        <p:spPr>
          <a:xfrm>
            <a:off x="9842183" y="3649861"/>
            <a:ext cx="3777496" cy="947976"/>
          </a:xfrm>
          <a:prstGeom prst="rect">
            <a:avLst/>
          </a:prstGeom>
          <a:noFill/>
          <a:ln/>
        </p:spPr>
        <p:txBody>
          <a:bodyPr wrap="square" lIns="0" tIns="0" rIns="0" bIns="0" rtlCol="0" anchor="t"/>
          <a:lstStyle/>
          <a:p>
            <a:pPr algn="l" indent="0" marL="0">
              <a:lnSpc>
                <a:spcPts val="2450"/>
              </a:lnSpc>
              <a:buNone/>
            </a:pPr>
            <a:r>
              <a:rPr lang="en-US" sz="1550" b="1" dirty="0">
                <a:solidFill>
                  <a:srgbClr val="39393C"/>
                </a:solidFill>
                <a:latin typeface="Open Sans" pitchFamily="34" charset="0"/>
                <a:ea typeface="Open Sans" pitchFamily="34" charset="-122"/>
                <a:cs typeface="Open Sans" pitchFamily="34" charset="-120"/>
              </a:rPr>
              <a:t>Objective:</a:t>
            </a:r>
            <a:pPr algn="l" indent="0" marL="0">
              <a:lnSpc>
                <a:spcPts val="2450"/>
              </a:lnSpc>
              <a:buNone/>
            </a:pPr>
            <a:r>
              <a:rPr lang="en-US" sz="1550" dirty="0">
                <a:solidFill>
                  <a:srgbClr val="39393C"/>
                </a:solidFill>
                <a:latin typeface="Open Sans" pitchFamily="34" charset="0"/>
                <a:ea typeface="Open Sans" pitchFamily="34" charset="-122"/>
                <a:cs typeface="Open Sans" pitchFamily="34" charset="-120"/>
              </a:rPr>
              <a:t> Improve retention by encouraging automated, reliable payment methods.</a:t>
            </a:r>
            <a:endParaRPr lang="en-US" sz="1550" dirty="0"/>
          </a:p>
        </p:txBody>
      </p:sp>
      <p:sp>
        <p:nvSpPr>
          <p:cNvPr id="21" name="Text 19"/>
          <p:cNvSpPr/>
          <p:nvPr/>
        </p:nvSpPr>
        <p:spPr>
          <a:xfrm>
            <a:off x="9842183" y="4716304"/>
            <a:ext cx="3777496" cy="2211943"/>
          </a:xfrm>
          <a:prstGeom prst="rect">
            <a:avLst/>
          </a:prstGeom>
          <a:noFill/>
          <a:ln/>
        </p:spPr>
        <p:txBody>
          <a:bodyPr wrap="square" lIns="0" tIns="0" rIns="0" bIns="0" rtlCol="0" anchor="t"/>
          <a:lstStyle/>
          <a:p>
            <a:pPr algn="l" indent="0" marL="0">
              <a:lnSpc>
                <a:spcPts val="2450"/>
              </a:lnSpc>
              <a:buNone/>
            </a:pPr>
            <a:r>
              <a:rPr lang="en-US" sz="1550" b="1" dirty="0">
                <a:solidFill>
                  <a:srgbClr val="39393C"/>
                </a:solidFill>
                <a:latin typeface="Open Sans" pitchFamily="34" charset="0"/>
                <a:ea typeface="Open Sans" pitchFamily="34" charset="-122"/>
                <a:cs typeface="Open Sans" pitchFamily="34" charset="-120"/>
              </a:rPr>
              <a:t>Offer:</a:t>
            </a:r>
            <a:pPr algn="l" indent="0" marL="0">
              <a:lnSpc>
                <a:spcPts val="2450"/>
              </a:lnSpc>
              <a:buNone/>
            </a:pPr>
            <a:r>
              <a:rPr lang="en-US" sz="1550" dirty="0">
                <a:solidFill>
                  <a:srgbClr val="39393C"/>
                </a:solidFill>
                <a:latin typeface="Open Sans" pitchFamily="34" charset="0"/>
                <a:ea typeface="Open Sans" pitchFamily="34" charset="-122"/>
                <a:cs typeface="Open Sans" pitchFamily="34" charset="-120"/>
              </a:rPr>
              <a:t> Incentivize customers to switch to auto-pay and paperless billing with a small, recurring discount (e.g., $5 credit for 3 months). Automated payments reduce involuntary churn due to failed payments and enhance customer convenience.</a:t>
            </a:r>
            <a:endParaRPr lang="en-US" sz="1550" dirty="0"/>
          </a:p>
        </p:txBody>
      </p:sp>
      <p:sp>
        <p:nvSpPr>
          <p:cNvPr id="22" name="Text 20"/>
          <p:cNvSpPr/>
          <p:nvPr/>
        </p:nvSpPr>
        <p:spPr>
          <a:xfrm>
            <a:off x="790218" y="7370802"/>
            <a:ext cx="13049964" cy="315992"/>
          </a:xfrm>
          <a:prstGeom prst="rect">
            <a:avLst/>
          </a:prstGeom>
          <a:noFill/>
          <a:ln/>
        </p:spPr>
        <p:txBody>
          <a:bodyPr wrap="none" lIns="0" tIns="0" rIns="0" bIns="0" rtlCol="0" anchor="t"/>
          <a:lstStyle/>
          <a:p>
            <a:pPr algn="ctr" indent="0" marL="0">
              <a:lnSpc>
                <a:spcPts val="2450"/>
              </a:lnSpc>
              <a:buNone/>
            </a:pPr>
            <a:r>
              <a:rPr lang="en-US" sz="1550" dirty="0">
                <a:solidFill>
                  <a:srgbClr val="39393C"/>
                </a:solidFill>
                <a:latin typeface="Open Sans" pitchFamily="34" charset="0"/>
                <a:ea typeface="Open Sans" pitchFamily="34" charset="-122"/>
                <a:cs typeface="Open Sans" pitchFamily="34" charset="-120"/>
              </a:rPr>
              <a:t>These targeted offers aim to transform at-risk customers into long-term, satisfied subscribers.</a:t>
            </a:r>
            <a:endParaRPr lang="en-US" sz="15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560070"/>
            <a:ext cx="9676209" cy="620078"/>
          </a:xfrm>
          <a:prstGeom prst="rect">
            <a:avLst/>
          </a:prstGeom>
          <a:noFill/>
          <a:ln/>
        </p:spPr>
        <p:txBody>
          <a:bodyPr wrap="none" lIns="0" tIns="0" rIns="0" bIns="0" rtlCol="0" anchor="t"/>
          <a:lstStyle/>
          <a:p>
            <a:pPr algn="l" indent="0" marL="0">
              <a:lnSpc>
                <a:spcPts val="4850"/>
              </a:lnSpc>
              <a:buNone/>
            </a:pPr>
            <a:r>
              <a:rPr lang="en-US" sz="3900" b="1" dirty="0">
                <a:solidFill>
                  <a:srgbClr val="101014"/>
                </a:solidFill>
                <a:latin typeface="Playfair Display Bold" pitchFamily="34" charset="0"/>
                <a:ea typeface="Playfair Display Bold" pitchFamily="34" charset="-122"/>
                <a:cs typeface="Playfair Display Bold" pitchFamily="34" charset="-120"/>
              </a:rPr>
              <a:t>Projected Impact: Churn Reduction Model</a:t>
            </a:r>
            <a:endParaRPr lang="en-US" sz="3900" dirty="0"/>
          </a:p>
        </p:txBody>
      </p:sp>
      <p:sp>
        <p:nvSpPr>
          <p:cNvPr id="3" name="Text 1"/>
          <p:cNvSpPr/>
          <p:nvPr/>
        </p:nvSpPr>
        <p:spPr>
          <a:xfrm>
            <a:off x="793790" y="1576983"/>
            <a:ext cx="13042821" cy="635079"/>
          </a:xfrm>
          <a:prstGeom prst="rect">
            <a:avLst/>
          </a:prstGeom>
          <a:noFill/>
          <a:ln/>
        </p:spPr>
        <p:txBody>
          <a:bodyPr wrap="square" lIns="0" tIns="0" rIns="0" bIns="0" rtlCol="0" anchor="t"/>
          <a:lstStyle/>
          <a:p>
            <a:pPr algn="l" indent="0" marL="0">
              <a:lnSpc>
                <a:spcPts val="2500"/>
              </a:lnSpc>
              <a:buNone/>
            </a:pPr>
            <a:r>
              <a:rPr lang="en-US" sz="1550" dirty="0">
                <a:solidFill>
                  <a:srgbClr val="39393C"/>
                </a:solidFill>
                <a:latin typeface="Open Sans" pitchFamily="34" charset="0"/>
                <a:ea typeface="Open Sans" pitchFamily="34" charset="-122"/>
                <a:cs typeface="Open Sans" pitchFamily="34" charset="-120"/>
              </a:rPr>
              <a:t>Based on conservative assumptions, our proposed interventions are expected to yield tangible reductions in overall churn, especially within the high-value segment.</a:t>
            </a:r>
            <a:endParaRPr lang="en-US" sz="1550" dirty="0"/>
          </a:p>
        </p:txBody>
      </p:sp>
      <p:sp>
        <p:nvSpPr>
          <p:cNvPr id="4" name="Text 2"/>
          <p:cNvSpPr/>
          <p:nvPr/>
        </p:nvSpPr>
        <p:spPr>
          <a:xfrm>
            <a:off x="793790" y="2613898"/>
            <a:ext cx="6279356" cy="1270159"/>
          </a:xfrm>
          <a:prstGeom prst="rect">
            <a:avLst/>
          </a:prstGeom>
          <a:noFill/>
          <a:ln/>
        </p:spPr>
        <p:txBody>
          <a:bodyPr wrap="square" lIns="0" tIns="0" rIns="0" bIns="0" rtlCol="0" anchor="t"/>
          <a:lstStyle/>
          <a:p>
            <a:pPr algn="l" indent="0" marL="0">
              <a:lnSpc>
                <a:spcPts val="2500"/>
              </a:lnSpc>
              <a:buNone/>
            </a:pPr>
            <a:r>
              <a:rPr lang="en-US" sz="1550" dirty="0">
                <a:solidFill>
                  <a:srgbClr val="39393C"/>
                </a:solidFill>
                <a:latin typeface="Open Sans" pitchFamily="34" charset="0"/>
                <a:ea typeface="Open Sans" pitchFamily="34" charset="-122"/>
                <a:cs typeface="Open Sans" pitchFamily="34" charset="-120"/>
              </a:rPr>
              <a:t>We project a significant positive impact across our customer base by strategically deploying the retention offers. Each initiative targets a specific churn driver, leading to a cumulative reduction in our overall churn rate.</a:t>
            </a:r>
            <a:endParaRPr lang="en-US" sz="1550" dirty="0"/>
          </a:p>
        </p:txBody>
      </p:sp>
      <p:sp>
        <p:nvSpPr>
          <p:cNvPr id="5" name="Text 3"/>
          <p:cNvSpPr/>
          <p:nvPr/>
        </p:nvSpPr>
        <p:spPr>
          <a:xfrm>
            <a:off x="793790" y="4062651"/>
            <a:ext cx="6279356" cy="952619"/>
          </a:xfrm>
          <a:prstGeom prst="rect">
            <a:avLst/>
          </a:prstGeom>
          <a:noFill/>
          <a:ln/>
        </p:spPr>
        <p:txBody>
          <a:bodyPr wrap="square" lIns="0" tIns="0" rIns="0" bIns="0" rtlCol="0" anchor="t"/>
          <a:lstStyle/>
          <a:p>
            <a:pPr algn="l" marL="342900" indent="-342900">
              <a:lnSpc>
                <a:spcPts val="2500"/>
              </a:lnSpc>
              <a:buSzPct val="100000"/>
              <a:buChar char="•"/>
            </a:pPr>
            <a:r>
              <a:rPr lang="en-US" sz="1550" b="1" dirty="0">
                <a:solidFill>
                  <a:srgbClr val="39393C"/>
                </a:solidFill>
                <a:latin typeface="Open Sans" pitchFamily="34" charset="0"/>
                <a:ea typeface="Open Sans" pitchFamily="34" charset="-122"/>
                <a:cs typeface="Open Sans" pitchFamily="34" charset="-120"/>
              </a:rPr>
              <a:t>M2M to Annual Migration:</a:t>
            </a:r>
            <a:pPr algn="l" indent="0" marL="0">
              <a:lnSpc>
                <a:spcPts val="2500"/>
              </a:lnSpc>
              <a:buNone/>
            </a:pPr>
            <a:r>
              <a:rPr lang="en-US" sz="1550" dirty="0">
                <a:solidFill>
                  <a:srgbClr val="39393C"/>
                </a:solidFill>
                <a:latin typeface="Open Sans" pitchFamily="34" charset="0"/>
                <a:ea typeface="Open Sans" pitchFamily="34" charset="-122"/>
                <a:cs typeface="Open Sans" pitchFamily="34" charset="-120"/>
              </a:rPr>
              <a:t> Assuming a 25% migration rate, we expect a </a:t>
            </a:r>
            <a:pPr algn="l" indent="0" marL="0">
              <a:lnSpc>
                <a:spcPts val="2500"/>
              </a:lnSpc>
              <a:buNone/>
            </a:pPr>
            <a:r>
              <a:rPr lang="en-US" sz="1550" b="1" dirty="0">
                <a:solidFill>
                  <a:srgbClr val="39393C"/>
                </a:solidFill>
                <a:latin typeface="Open Sans" pitchFamily="34" charset="0"/>
                <a:ea typeface="Open Sans" pitchFamily="34" charset="-122"/>
                <a:cs typeface="Open Sans" pitchFamily="34" charset="-120"/>
              </a:rPr>
              <a:t>-3 percentage point</a:t>
            </a:r>
            <a:pPr algn="l" indent="0" marL="0">
              <a:lnSpc>
                <a:spcPts val="2500"/>
              </a:lnSpc>
              <a:buNone/>
            </a:pPr>
            <a:r>
              <a:rPr lang="en-US" sz="1550" dirty="0">
                <a:solidFill>
                  <a:srgbClr val="39393C"/>
                </a:solidFill>
                <a:latin typeface="Open Sans" pitchFamily="34" charset="0"/>
                <a:ea typeface="Open Sans" pitchFamily="34" charset="-122"/>
                <a:cs typeface="Open Sans" pitchFamily="34" charset="-120"/>
              </a:rPr>
              <a:t> reduction in churn for this segment.</a:t>
            </a:r>
            <a:endParaRPr lang="en-US" sz="1550" dirty="0"/>
          </a:p>
        </p:txBody>
      </p:sp>
      <p:sp>
        <p:nvSpPr>
          <p:cNvPr id="6" name="Text 4"/>
          <p:cNvSpPr/>
          <p:nvPr/>
        </p:nvSpPr>
        <p:spPr>
          <a:xfrm>
            <a:off x="793790" y="5084683"/>
            <a:ext cx="6279356" cy="952619"/>
          </a:xfrm>
          <a:prstGeom prst="rect">
            <a:avLst/>
          </a:prstGeom>
          <a:noFill/>
          <a:ln/>
        </p:spPr>
        <p:txBody>
          <a:bodyPr wrap="square" lIns="0" tIns="0" rIns="0" bIns="0" rtlCol="0" anchor="t"/>
          <a:lstStyle/>
          <a:p>
            <a:pPr algn="l" marL="342900" indent="-342900">
              <a:lnSpc>
                <a:spcPts val="2500"/>
              </a:lnSpc>
              <a:buSzPct val="100000"/>
              <a:buChar char="•"/>
            </a:pPr>
            <a:r>
              <a:rPr lang="en-US" sz="1550" b="1" dirty="0">
                <a:solidFill>
                  <a:srgbClr val="39393C"/>
                </a:solidFill>
                <a:latin typeface="Open Sans" pitchFamily="34" charset="0"/>
                <a:ea typeface="Open Sans" pitchFamily="34" charset="-122"/>
                <a:cs typeface="Open Sans" pitchFamily="34" charset="-120"/>
              </a:rPr>
              <a:t>Bundle Adoption:</a:t>
            </a:r>
            <a:pPr algn="l" indent="0" marL="0">
              <a:lnSpc>
                <a:spcPts val="2500"/>
              </a:lnSpc>
              <a:buNone/>
            </a:pPr>
            <a:r>
              <a:rPr lang="en-US" sz="1550" dirty="0">
                <a:solidFill>
                  <a:srgbClr val="39393C"/>
                </a:solidFill>
                <a:latin typeface="Open Sans" pitchFamily="34" charset="0"/>
                <a:ea typeface="Open Sans" pitchFamily="34" charset="-122"/>
                <a:cs typeface="Open Sans" pitchFamily="34" charset="-120"/>
              </a:rPr>
              <a:t> With 15% of fiber-only customers adopting a bundle, we anticipate a </a:t>
            </a:r>
            <a:pPr algn="l" indent="0" marL="0">
              <a:lnSpc>
                <a:spcPts val="2500"/>
              </a:lnSpc>
              <a:buNone/>
            </a:pPr>
            <a:r>
              <a:rPr lang="en-US" sz="1550" b="1" dirty="0">
                <a:solidFill>
                  <a:srgbClr val="39393C"/>
                </a:solidFill>
                <a:latin typeface="Open Sans" pitchFamily="34" charset="0"/>
                <a:ea typeface="Open Sans" pitchFamily="34" charset="-122"/>
                <a:cs typeface="Open Sans" pitchFamily="34" charset="-120"/>
              </a:rPr>
              <a:t>-1.5 percentage point</a:t>
            </a:r>
            <a:pPr algn="l" indent="0" marL="0">
              <a:lnSpc>
                <a:spcPts val="2500"/>
              </a:lnSpc>
              <a:buNone/>
            </a:pPr>
            <a:r>
              <a:rPr lang="en-US" sz="1550" dirty="0">
                <a:solidFill>
                  <a:srgbClr val="39393C"/>
                </a:solidFill>
                <a:latin typeface="Open Sans" pitchFamily="34" charset="0"/>
                <a:ea typeface="Open Sans" pitchFamily="34" charset="-122"/>
                <a:cs typeface="Open Sans" pitchFamily="34" charset="-120"/>
              </a:rPr>
              <a:t> reduction in their churn.</a:t>
            </a:r>
            <a:endParaRPr lang="en-US" sz="1550" dirty="0"/>
          </a:p>
        </p:txBody>
      </p:sp>
      <p:sp>
        <p:nvSpPr>
          <p:cNvPr id="7" name="Text 5"/>
          <p:cNvSpPr/>
          <p:nvPr/>
        </p:nvSpPr>
        <p:spPr>
          <a:xfrm>
            <a:off x="793790" y="6106716"/>
            <a:ext cx="6279356" cy="952619"/>
          </a:xfrm>
          <a:prstGeom prst="rect">
            <a:avLst/>
          </a:prstGeom>
          <a:noFill/>
          <a:ln/>
        </p:spPr>
        <p:txBody>
          <a:bodyPr wrap="square" lIns="0" tIns="0" rIns="0" bIns="0" rtlCol="0" anchor="t"/>
          <a:lstStyle/>
          <a:p>
            <a:pPr algn="l" marL="342900" indent="-342900">
              <a:lnSpc>
                <a:spcPts val="2500"/>
              </a:lnSpc>
              <a:buSzPct val="100000"/>
              <a:buChar char="•"/>
            </a:pPr>
            <a:r>
              <a:rPr lang="en-US" sz="1550" b="1" dirty="0">
                <a:solidFill>
                  <a:srgbClr val="39393C"/>
                </a:solidFill>
                <a:latin typeface="Open Sans" pitchFamily="34" charset="0"/>
                <a:ea typeface="Open Sans" pitchFamily="34" charset="-122"/>
                <a:cs typeface="Open Sans" pitchFamily="34" charset="-120"/>
              </a:rPr>
              <a:t>Payment Method Nudge:</a:t>
            </a:r>
            <a:pPr algn="l" indent="0" marL="0">
              <a:lnSpc>
                <a:spcPts val="2500"/>
              </a:lnSpc>
              <a:buNone/>
            </a:pPr>
            <a:r>
              <a:rPr lang="en-US" sz="1550" dirty="0">
                <a:solidFill>
                  <a:srgbClr val="39393C"/>
                </a:solidFill>
                <a:latin typeface="Open Sans" pitchFamily="34" charset="0"/>
                <a:ea typeface="Open Sans" pitchFamily="34" charset="-122"/>
                <a:cs typeface="Open Sans" pitchFamily="34" charset="-120"/>
              </a:rPr>
              <a:t> A 10% adoption rate of auto-pay is projected to reduce involuntary churn by </a:t>
            </a:r>
            <a:pPr algn="l" indent="0" marL="0">
              <a:lnSpc>
                <a:spcPts val="2500"/>
              </a:lnSpc>
              <a:buNone/>
            </a:pPr>
            <a:r>
              <a:rPr lang="en-US" sz="1550" b="1" dirty="0">
                <a:solidFill>
                  <a:srgbClr val="39393C"/>
                </a:solidFill>
                <a:latin typeface="Open Sans" pitchFamily="34" charset="0"/>
                <a:ea typeface="Open Sans" pitchFamily="34" charset="-122"/>
                <a:cs typeface="Open Sans" pitchFamily="34" charset="-120"/>
              </a:rPr>
              <a:t>-0.5 percentage point</a:t>
            </a:r>
            <a:pPr algn="l" indent="0" marL="0">
              <a:lnSpc>
                <a:spcPts val="2500"/>
              </a:lnSpc>
              <a:buNone/>
            </a:pPr>
            <a:r>
              <a:rPr lang="en-US" sz="1550" dirty="0">
                <a:solidFill>
                  <a:srgbClr val="39393C"/>
                </a:solidFill>
                <a:latin typeface="Open Sans" pitchFamily="34" charset="0"/>
                <a:ea typeface="Open Sans" pitchFamily="34" charset="-122"/>
                <a:cs typeface="Open Sans" pitchFamily="34" charset="-120"/>
              </a:rPr>
              <a:t>.</a:t>
            </a:r>
            <a:endParaRPr lang="en-US" sz="1550" dirty="0"/>
          </a:p>
        </p:txBody>
      </p:sp>
      <p:pic>
        <p:nvPicPr>
          <p:cNvPr id="8" name="Image 0" descr="preencoded.png">    </p:cNvPr>
          <p:cNvPicPr>
            <a:picLocks noChangeAspect="1"/>
          </p:cNvPicPr>
          <p:nvPr/>
        </p:nvPicPr>
        <p:blipFill>
          <a:blip r:embed="rId1"/>
          <a:stretch>
            <a:fillRect/>
          </a:stretch>
        </p:blipFill>
        <p:spPr>
          <a:xfrm>
            <a:off x="7564874" y="2658547"/>
            <a:ext cx="6279356" cy="3516392"/>
          </a:xfrm>
          <a:prstGeom prst="rect">
            <a:avLst/>
          </a:prstGeom>
        </p:spPr>
      </p:pic>
      <p:sp>
        <p:nvSpPr>
          <p:cNvPr id="9" name="Text 6"/>
          <p:cNvSpPr/>
          <p:nvPr/>
        </p:nvSpPr>
        <p:spPr>
          <a:xfrm>
            <a:off x="793790" y="7351990"/>
            <a:ext cx="13042821" cy="317540"/>
          </a:xfrm>
          <a:prstGeom prst="rect">
            <a:avLst/>
          </a:prstGeom>
          <a:noFill/>
          <a:ln/>
        </p:spPr>
        <p:txBody>
          <a:bodyPr wrap="none" lIns="0" tIns="0" rIns="0" bIns="0" rtlCol="0" anchor="t"/>
          <a:lstStyle/>
          <a:p>
            <a:pPr algn="ctr" indent="0" marL="0">
              <a:lnSpc>
                <a:spcPts val="2500"/>
              </a:lnSpc>
              <a:buNone/>
            </a:pPr>
            <a:r>
              <a:rPr lang="en-US" sz="1550" dirty="0">
                <a:solidFill>
                  <a:srgbClr val="39393C"/>
                </a:solidFill>
                <a:latin typeface="Open Sans" pitchFamily="34" charset="0"/>
                <a:ea typeface="Open Sans" pitchFamily="34" charset="-122"/>
                <a:cs typeface="Open Sans" pitchFamily="34" charset="-120"/>
              </a:rPr>
              <a:t>These conservative estimates indicate a significant and measurable positive impact on our customer retention.</a:t>
            </a:r>
            <a:endParaRPr lang="en-US" sz="15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93790" y="1858685"/>
            <a:ext cx="8770263" cy="620078"/>
          </a:xfrm>
          <a:prstGeom prst="rect">
            <a:avLst/>
          </a:prstGeom>
          <a:noFill/>
          <a:ln/>
        </p:spPr>
        <p:txBody>
          <a:bodyPr wrap="none" lIns="0" tIns="0" rIns="0" bIns="0" rtlCol="0" anchor="t"/>
          <a:lstStyle/>
          <a:p>
            <a:pPr algn="l" indent="0" marL="0">
              <a:lnSpc>
                <a:spcPts val="4850"/>
              </a:lnSpc>
              <a:buNone/>
            </a:pPr>
            <a:r>
              <a:rPr lang="en-US" sz="3900" b="1" dirty="0">
                <a:solidFill>
                  <a:srgbClr val="101014"/>
                </a:solidFill>
                <a:latin typeface="Playfair Display Bold" pitchFamily="34" charset="0"/>
                <a:ea typeface="Playfair Display Bold" pitchFamily="34" charset="-122"/>
                <a:cs typeface="Playfair Display Bold" pitchFamily="34" charset="-120"/>
              </a:rPr>
              <a:t>Key Takeaways for Revenue Protection</a:t>
            </a:r>
            <a:endParaRPr lang="en-US" sz="3900" dirty="0"/>
          </a:p>
        </p:txBody>
      </p:sp>
      <p:sp>
        <p:nvSpPr>
          <p:cNvPr id="3" name="Text 1"/>
          <p:cNvSpPr/>
          <p:nvPr/>
        </p:nvSpPr>
        <p:spPr>
          <a:xfrm>
            <a:off x="793790" y="2875597"/>
            <a:ext cx="13042821" cy="635079"/>
          </a:xfrm>
          <a:prstGeom prst="rect">
            <a:avLst/>
          </a:prstGeom>
          <a:noFill/>
          <a:ln/>
        </p:spPr>
        <p:txBody>
          <a:bodyPr wrap="square" lIns="0" tIns="0" rIns="0" bIns="0" rtlCol="0" anchor="t"/>
          <a:lstStyle/>
          <a:p>
            <a:pPr algn="l" indent="0" marL="0">
              <a:lnSpc>
                <a:spcPts val="2500"/>
              </a:lnSpc>
              <a:buNone/>
            </a:pPr>
            <a:r>
              <a:rPr lang="en-US" sz="1550" dirty="0">
                <a:solidFill>
                  <a:srgbClr val="39393C"/>
                </a:solidFill>
                <a:latin typeface="Open Sans" pitchFamily="34" charset="0"/>
                <a:ea typeface="Open Sans" pitchFamily="34" charset="-122"/>
                <a:cs typeface="Open Sans" pitchFamily="34" charset="-120"/>
              </a:rPr>
              <a:t>Our deep dive into churn reveals critical opportunities for protecting high-value revenue. By understanding the problem and focusing on targeted solutions, we can significantly improve our retention rates.</a:t>
            </a:r>
            <a:endParaRPr lang="en-US" sz="1550" dirty="0"/>
          </a:p>
        </p:txBody>
      </p:sp>
      <p:sp>
        <p:nvSpPr>
          <p:cNvPr id="4" name="Shape 2"/>
          <p:cNvSpPr/>
          <p:nvPr/>
        </p:nvSpPr>
        <p:spPr>
          <a:xfrm>
            <a:off x="793790" y="3733919"/>
            <a:ext cx="13042821" cy="2096095"/>
          </a:xfrm>
          <a:prstGeom prst="roundRect">
            <a:avLst>
              <a:gd name="adj" fmla="val 1420"/>
            </a:avLst>
          </a:prstGeom>
          <a:solidFill>
            <a:srgbClr val="E0E0EC"/>
          </a:solidFill>
          <a:ln/>
        </p:spPr>
      </p:sp>
      <p:sp>
        <p:nvSpPr>
          <p:cNvPr id="5" name="Shape 3"/>
          <p:cNvSpPr/>
          <p:nvPr/>
        </p:nvSpPr>
        <p:spPr>
          <a:xfrm>
            <a:off x="793790" y="3733919"/>
            <a:ext cx="4347567" cy="2096095"/>
          </a:xfrm>
          <a:prstGeom prst="roundRect">
            <a:avLst>
              <a:gd name="adj" fmla="val 1420"/>
            </a:avLst>
          </a:prstGeom>
          <a:solidFill>
            <a:srgbClr val="101014"/>
          </a:solidFill>
          <a:ln/>
        </p:spPr>
      </p:sp>
      <p:sp>
        <p:nvSpPr>
          <p:cNvPr id="6" name="Text 4"/>
          <p:cNvSpPr/>
          <p:nvPr/>
        </p:nvSpPr>
        <p:spPr>
          <a:xfrm>
            <a:off x="992148" y="3932277"/>
            <a:ext cx="3502343" cy="310158"/>
          </a:xfrm>
          <a:prstGeom prst="rect">
            <a:avLst/>
          </a:prstGeom>
          <a:noFill/>
          <a:ln/>
        </p:spPr>
        <p:txBody>
          <a:bodyPr wrap="none" lIns="0" tIns="0" rIns="0" bIns="0" rtlCol="0" anchor="t"/>
          <a:lstStyle/>
          <a:p>
            <a:pPr algn="l" indent="0" marL="0">
              <a:lnSpc>
                <a:spcPts val="2400"/>
              </a:lnSpc>
              <a:buNone/>
            </a:pPr>
            <a:r>
              <a:rPr lang="en-US" sz="1950" b="1" dirty="0">
                <a:solidFill>
                  <a:srgbClr val="FFFFFF"/>
                </a:solidFill>
                <a:latin typeface="Playfair Display Bold" pitchFamily="34" charset="0"/>
                <a:ea typeface="Playfair Display Bold" pitchFamily="34" charset="-122"/>
                <a:cs typeface="Playfair Display Bold" pitchFamily="34" charset="-120"/>
              </a:rPr>
              <a:t>High-Value Churn is a Priority</a:t>
            </a:r>
            <a:endParaRPr lang="en-US" sz="1950" dirty="0"/>
          </a:p>
        </p:txBody>
      </p:sp>
      <p:sp>
        <p:nvSpPr>
          <p:cNvPr id="7" name="Text 5"/>
          <p:cNvSpPr/>
          <p:nvPr/>
        </p:nvSpPr>
        <p:spPr>
          <a:xfrm>
            <a:off x="992148" y="4361498"/>
            <a:ext cx="3950851" cy="1270159"/>
          </a:xfrm>
          <a:prstGeom prst="rect">
            <a:avLst/>
          </a:prstGeom>
          <a:noFill/>
          <a:ln/>
        </p:spPr>
        <p:txBody>
          <a:bodyPr wrap="square" lIns="0" tIns="0" rIns="0" bIns="0" rtlCol="0" anchor="t"/>
          <a:lstStyle/>
          <a:p>
            <a:pPr algn="l" indent="0" marL="0">
              <a:lnSpc>
                <a:spcPts val="2500"/>
              </a:lnSpc>
              <a:buNone/>
            </a:pPr>
            <a:r>
              <a:rPr lang="en-US" sz="1550" dirty="0">
                <a:solidFill>
                  <a:srgbClr val="FFFFFF"/>
                </a:solidFill>
                <a:latin typeface="Open Sans" pitchFamily="34" charset="0"/>
                <a:ea typeface="Open Sans" pitchFamily="34" charset="-122"/>
                <a:cs typeface="Open Sans" pitchFamily="34" charset="-120"/>
              </a:rPr>
              <a:t>The 33.03% churn rate among our most profitable customers demands immediate, focused attention to safeguard significant revenue streams.</a:t>
            </a:r>
            <a:endParaRPr lang="en-US" sz="1550" dirty="0"/>
          </a:p>
        </p:txBody>
      </p:sp>
      <p:sp>
        <p:nvSpPr>
          <p:cNvPr id="8" name="Shape 6"/>
          <p:cNvSpPr/>
          <p:nvPr/>
        </p:nvSpPr>
        <p:spPr>
          <a:xfrm>
            <a:off x="5141357" y="3733919"/>
            <a:ext cx="4347567" cy="2096095"/>
          </a:xfrm>
          <a:prstGeom prst="rect">
            <a:avLst/>
          </a:prstGeom>
          <a:solidFill>
            <a:srgbClr val="101014"/>
          </a:solidFill>
          <a:ln/>
        </p:spPr>
      </p:sp>
      <p:sp>
        <p:nvSpPr>
          <p:cNvPr id="9" name="Shape 7"/>
          <p:cNvSpPr/>
          <p:nvPr/>
        </p:nvSpPr>
        <p:spPr>
          <a:xfrm>
            <a:off x="5141357" y="3733919"/>
            <a:ext cx="22860" cy="2096095"/>
          </a:xfrm>
          <a:prstGeom prst="roundRect">
            <a:avLst>
              <a:gd name="adj" fmla="val 130232"/>
            </a:avLst>
          </a:prstGeom>
          <a:solidFill>
            <a:srgbClr val="29292D"/>
          </a:solidFill>
          <a:ln/>
        </p:spPr>
      </p:sp>
      <p:sp>
        <p:nvSpPr>
          <p:cNvPr id="10" name="Text 8"/>
          <p:cNvSpPr/>
          <p:nvPr/>
        </p:nvSpPr>
        <p:spPr>
          <a:xfrm>
            <a:off x="5339715" y="3932277"/>
            <a:ext cx="2794397" cy="310158"/>
          </a:xfrm>
          <a:prstGeom prst="rect">
            <a:avLst/>
          </a:prstGeom>
          <a:noFill/>
          <a:ln/>
        </p:spPr>
        <p:txBody>
          <a:bodyPr wrap="none" lIns="0" tIns="0" rIns="0" bIns="0" rtlCol="0" anchor="t"/>
          <a:lstStyle/>
          <a:p>
            <a:pPr algn="l" indent="0" marL="0">
              <a:lnSpc>
                <a:spcPts val="2400"/>
              </a:lnSpc>
              <a:buNone/>
            </a:pPr>
            <a:r>
              <a:rPr lang="en-US" sz="1950" b="1" dirty="0">
                <a:solidFill>
                  <a:srgbClr val="FFFFFF"/>
                </a:solidFill>
                <a:latin typeface="Playfair Display Bold" pitchFamily="34" charset="0"/>
                <a:ea typeface="Playfair Display Bold" pitchFamily="34" charset="-122"/>
                <a:cs typeface="Playfair Display Bold" pitchFamily="34" charset="-120"/>
              </a:rPr>
              <a:t>Contract &amp; Bundle Gaps</a:t>
            </a:r>
            <a:endParaRPr lang="en-US" sz="1950" dirty="0"/>
          </a:p>
        </p:txBody>
      </p:sp>
      <p:sp>
        <p:nvSpPr>
          <p:cNvPr id="11" name="Text 9"/>
          <p:cNvSpPr/>
          <p:nvPr/>
        </p:nvSpPr>
        <p:spPr>
          <a:xfrm>
            <a:off x="5339715" y="4361498"/>
            <a:ext cx="3950851" cy="1270159"/>
          </a:xfrm>
          <a:prstGeom prst="rect">
            <a:avLst/>
          </a:prstGeom>
          <a:noFill/>
          <a:ln/>
        </p:spPr>
        <p:txBody>
          <a:bodyPr wrap="square" lIns="0" tIns="0" rIns="0" bIns="0" rtlCol="0" anchor="t"/>
          <a:lstStyle/>
          <a:p>
            <a:pPr algn="l" indent="0" marL="0">
              <a:lnSpc>
                <a:spcPts val="2500"/>
              </a:lnSpc>
              <a:buNone/>
            </a:pPr>
            <a:r>
              <a:rPr lang="en-US" sz="1550" dirty="0">
                <a:solidFill>
                  <a:srgbClr val="FFFFFF"/>
                </a:solidFill>
                <a:latin typeface="Open Sans" pitchFamily="34" charset="0"/>
                <a:ea typeface="Open Sans" pitchFamily="34" charset="-122"/>
                <a:cs typeface="Open Sans" pitchFamily="34" charset="-120"/>
              </a:rPr>
              <a:t>Month-to-month contracts and fiber-only subscriptions are major churn drivers, signaling a need for stronger contractual ties and diversified service adoption.</a:t>
            </a:r>
            <a:endParaRPr lang="en-US" sz="1550" dirty="0"/>
          </a:p>
        </p:txBody>
      </p:sp>
      <p:sp>
        <p:nvSpPr>
          <p:cNvPr id="12" name="Shape 10"/>
          <p:cNvSpPr/>
          <p:nvPr/>
        </p:nvSpPr>
        <p:spPr>
          <a:xfrm>
            <a:off x="9488924" y="3733919"/>
            <a:ext cx="4347567" cy="2096095"/>
          </a:xfrm>
          <a:prstGeom prst="rect">
            <a:avLst/>
          </a:prstGeom>
          <a:solidFill>
            <a:srgbClr val="101014"/>
          </a:solidFill>
          <a:ln/>
        </p:spPr>
      </p:sp>
      <p:sp>
        <p:nvSpPr>
          <p:cNvPr id="13" name="Shape 11"/>
          <p:cNvSpPr/>
          <p:nvPr/>
        </p:nvSpPr>
        <p:spPr>
          <a:xfrm>
            <a:off x="9488924" y="3733919"/>
            <a:ext cx="22860" cy="2096095"/>
          </a:xfrm>
          <a:prstGeom prst="roundRect">
            <a:avLst>
              <a:gd name="adj" fmla="val 130232"/>
            </a:avLst>
          </a:prstGeom>
          <a:solidFill>
            <a:srgbClr val="29292D"/>
          </a:solidFill>
          <a:ln/>
        </p:spPr>
      </p:sp>
      <p:sp>
        <p:nvSpPr>
          <p:cNvPr id="14" name="Text 12"/>
          <p:cNvSpPr/>
          <p:nvPr/>
        </p:nvSpPr>
        <p:spPr>
          <a:xfrm>
            <a:off x="9687282" y="3932277"/>
            <a:ext cx="2702362" cy="310158"/>
          </a:xfrm>
          <a:prstGeom prst="rect">
            <a:avLst/>
          </a:prstGeom>
          <a:noFill/>
          <a:ln/>
        </p:spPr>
        <p:txBody>
          <a:bodyPr wrap="none" lIns="0" tIns="0" rIns="0" bIns="0" rtlCol="0" anchor="t"/>
          <a:lstStyle/>
          <a:p>
            <a:pPr algn="l" indent="0" marL="0">
              <a:lnSpc>
                <a:spcPts val="2400"/>
              </a:lnSpc>
              <a:buNone/>
            </a:pPr>
            <a:r>
              <a:rPr lang="en-US" sz="1950" b="1" dirty="0">
                <a:solidFill>
                  <a:srgbClr val="FFFFFF"/>
                </a:solidFill>
                <a:latin typeface="Playfair Display Bold" pitchFamily="34" charset="0"/>
                <a:ea typeface="Playfair Display Bold" pitchFamily="34" charset="-122"/>
                <a:cs typeface="Playfair Display Bold" pitchFamily="34" charset="-120"/>
              </a:rPr>
              <a:t>Targeted Offers are Key</a:t>
            </a:r>
            <a:endParaRPr lang="en-US" sz="1950" dirty="0"/>
          </a:p>
        </p:txBody>
      </p:sp>
      <p:sp>
        <p:nvSpPr>
          <p:cNvPr id="15" name="Text 13"/>
          <p:cNvSpPr/>
          <p:nvPr/>
        </p:nvSpPr>
        <p:spPr>
          <a:xfrm>
            <a:off x="9687282" y="4361498"/>
            <a:ext cx="3950851" cy="1270159"/>
          </a:xfrm>
          <a:prstGeom prst="rect">
            <a:avLst/>
          </a:prstGeom>
          <a:noFill/>
          <a:ln/>
        </p:spPr>
        <p:txBody>
          <a:bodyPr wrap="square" lIns="0" tIns="0" rIns="0" bIns="0" rtlCol="0" anchor="t"/>
          <a:lstStyle/>
          <a:p>
            <a:pPr algn="l" indent="0" marL="0">
              <a:lnSpc>
                <a:spcPts val="2500"/>
              </a:lnSpc>
              <a:buNone/>
            </a:pPr>
            <a:r>
              <a:rPr lang="en-US" sz="1550" dirty="0">
                <a:solidFill>
                  <a:srgbClr val="FFFFFF"/>
                </a:solidFill>
                <a:latin typeface="Open Sans" pitchFamily="34" charset="0"/>
                <a:ea typeface="Open Sans" pitchFamily="34" charset="-122"/>
                <a:cs typeface="Open Sans" pitchFamily="34" charset="-120"/>
              </a:rPr>
              <a:t>Strategic offers like contract migrations, value bundles, and payment nudges are crucial for directly addressing these churn risks.</a:t>
            </a:r>
            <a:endParaRPr lang="en-US" sz="1550" dirty="0"/>
          </a:p>
        </p:txBody>
      </p:sp>
      <p:sp>
        <p:nvSpPr>
          <p:cNvPr id="16" name="Text 14"/>
          <p:cNvSpPr/>
          <p:nvPr/>
        </p:nvSpPr>
        <p:spPr>
          <a:xfrm>
            <a:off x="793790" y="6053257"/>
            <a:ext cx="13042821" cy="317540"/>
          </a:xfrm>
          <a:prstGeom prst="rect">
            <a:avLst/>
          </a:prstGeom>
          <a:noFill/>
          <a:ln/>
        </p:spPr>
        <p:txBody>
          <a:bodyPr wrap="none" lIns="0" tIns="0" rIns="0" bIns="0" rtlCol="0" anchor="t"/>
          <a:lstStyle/>
          <a:p>
            <a:pPr algn="ctr" indent="0" marL="0">
              <a:lnSpc>
                <a:spcPts val="2500"/>
              </a:lnSpc>
              <a:buNone/>
            </a:pPr>
            <a:r>
              <a:rPr lang="en-US" sz="1550" dirty="0">
                <a:solidFill>
                  <a:srgbClr val="39393C"/>
                </a:solidFill>
                <a:latin typeface="Open Sans" pitchFamily="34" charset="0"/>
                <a:ea typeface="Open Sans" pitchFamily="34" charset="-122"/>
                <a:cs typeface="Open Sans" pitchFamily="34" charset="-120"/>
              </a:rPr>
              <a:t>These insights form the foundation for our actionable churn reduction plan.</a:t>
            </a:r>
            <a:endParaRPr lang="en-US" sz="15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14</Slides>
  <Notes>14</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14</vt:i4>
      </vt:variant>
    </vt:vector>
  </HeadingPairs>
  <TitlesOfParts>
    <vt:vector size="17"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2025-08-18T21:27:14Z</dcterms:created>
  <dcterms:modified xsi:type="dcterms:W3CDTF">2025-08-18T21:27:14Z</dcterms:modified>
</cp:coreProperties>
</file>